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sldIdLst>
    <p:sldId id="257" r:id="rId2"/>
    <p:sldId id="258" r:id="rId3"/>
    <p:sldId id="259" r:id="rId4"/>
    <p:sldId id="260" r:id="rId5"/>
    <p:sldId id="261" r:id="rId6"/>
    <p:sldId id="262" r:id="rId7"/>
    <p:sldId id="263" r:id="rId8"/>
    <p:sldId id="265" r:id="rId9"/>
    <p:sldId id="266" r:id="rId10"/>
    <p:sldId id="268" r:id="rId11"/>
    <p:sldId id="267" r:id="rId12"/>
    <p:sldId id="264" r:id="rId13"/>
    <p:sldId id="269" r:id="rId14"/>
    <p:sldId id="270"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04F75-8608-7E07-9686-499F0DEDE4D9}" v="2" dt="2025-06-03T10:51:55.618"/>
    <p1510:client id="{30B14312-00DC-D619-A29B-8BD2C56B3503}" v="91" dt="2025-06-03T10:49:30.024"/>
    <p1510:client id="{8EE7B074-AF7E-0A2F-70E6-18B6E797C545}" v="214" dt="2025-06-03T09:17:38.190"/>
    <p1510:client id="{E43E2147-0FC2-B4A6-2DF3-4A72AD147F43}" v="17" dt="2025-06-03T10:50:39.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0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961834" y="1316736"/>
            <a:ext cx="4716590" cy="4108704"/>
          </a:xfrm>
        </p:spPr>
        <p:txBody>
          <a:bodyPr anchor="b">
            <a:normAutofit/>
          </a:bodyPr>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1634347" y="5974082"/>
            <a:ext cx="3371564" cy="1555327"/>
          </a:xfrm>
        </p:spPr>
        <p:txBody>
          <a:bodyPr>
            <a:normAutofit/>
          </a:bodyPr>
          <a:lstStyle>
            <a:lvl1pPr marL="0" indent="0" algn="ctr">
              <a:buNone/>
              <a:defRPr sz="1050" cap="all" spc="450" baseline="0"/>
            </a:lvl1pPr>
            <a:lvl2pPr marL="342900" indent="0" algn="ctr">
              <a:buNone/>
              <a:defRPr sz="1050"/>
            </a:lvl2pPr>
            <a:lvl3pPr marL="685800" indent="0" algn="ctr">
              <a:buNone/>
              <a:defRPr sz="1050"/>
            </a:lvl3pPr>
            <a:lvl4pPr marL="1028700" indent="0" algn="ctr">
              <a:buNone/>
              <a:defRPr sz="1050"/>
            </a:lvl4pPr>
            <a:lvl5pPr marL="1371600" indent="0" algn="ctr">
              <a:buNone/>
              <a:defRPr sz="1050"/>
            </a:lvl5pPr>
            <a:lvl6pPr marL="1714500" indent="0" algn="ctr">
              <a:buNone/>
              <a:defRPr sz="1050"/>
            </a:lvl6pPr>
            <a:lvl7pPr marL="2057400" indent="0" algn="ctr">
              <a:buNone/>
              <a:defRPr sz="1050"/>
            </a:lvl7pPr>
            <a:lvl8pPr marL="2400300" indent="0" algn="ctr">
              <a:buNone/>
              <a:defRPr sz="1050"/>
            </a:lvl8pPr>
            <a:lvl9pPr marL="2743200" indent="0" algn="ctr">
              <a:buNone/>
              <a:defRPr sz="105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A068949A-688B-4AED-AA8E-F203BA3310F5}" type="datetimeFigureOut">
              <a:rPr lang="en-US" dirty="0"/>
              <a:t>6/17/2025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30523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16F30231-6059-4AF0-B828-13FEB68C6E43}" type="datetimeFigureOut">
              <a:rPr lang="en-US" dirty="0"/>
              <a:t>6/17/2025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77808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5906E087-9EB9-42E7-B62A-9B8FE3556101}" type="datetimeFigureOut">
              <a:rPr lang="en-US" dirty="0"/>
              <a:t>6/17/2025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54938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10C57B2A-1291-46F4-B4CC-8BAFDF935B56}" type="datetimeFigureOut">
              <a:rPr lang="en-US" dirty="0"/>
              <a:t>6/17/2025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40281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601790" y="2279652"/>
            <a:ext cx="5304831" cy="3803649"/>
          </a:xfrm>
        </p:spPr>
        <p:txBody>
          <a:bodyPr anchor="b">
            <a:normAutofit/>
          </a:bodyPr>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601790" y="6119285"/>
            <a:ext cx="5304831" cy="200024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2E76B3B4-A63D-42FA-B9D1-41D36384F384}" type="datetimeFigureOut">
              <a:rPr lang="en-US" dirty="0"/>
              <a:t>6/17/2025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224822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601790" y="2434167"/>
            <a:ext cx="2634782"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3386138" y="2434167"/>
            <a:ext cx="2634783"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1BBF0803-F60A-46DD-B88E-307855619A34}" type="datetimeFigureOut">
              <a:rPr lang="en-US" dirty="0"/>
              <a:t>6/17/2025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279834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472381" y="486834"/>
            <a:ext cx="5568711"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472381" y="2241551"/>
            <a:ext cx="2740574" cy="1098549"/>
          </a:xfrm>
        </p:spPr>
        <p:txBody>
          <a:bodyPr anchor="b">
            <a:noAutofit/>
          </a:bodyPr>
          <a:lstStyle>
            <a:lvl1pPr marL="0" indent="0">
              <a:buNone/>
              <a:defRPr sz="1200" b="1" cap="all" spc="225" baseline="0"/>
            </a:lvl1pPr>
            <a:lvl2pPr marL="342900" indent="0">
              <a:buNone/>
              <a:defRPr sz="1200" b="1"/>
            </a:lvl2pPr>
            <a:lvl3pPr marL="685800" indent="0">
              <a:buNone/>
              <a:defRPr sz="12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472380" y="3347509"/>
            <a:ext cx="2740575" cy="4912784"/>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3313018" y="2241551"/>
            <a:ext cx="2728074" cy="1098549"/>
          </a:xfrm>
        </p:spPr>
        <p:txBody>
          <a:bodyPr anchor="b">
            <a:noAutofit/>
          </a:bodyPr>
          <a:lstStyle>
            <a:lvl1pPr marL="0" indent="0">
              <a:buNone/>
              <a:defRPr sz="1200" b="1" cap="all" spc="225" baseline="0"/>
            </a:lvl1pPr>
            <a:lvl2pPr marL="342900" indent="0">
              <a:buNone/>
              <a:defRPr sz="1200" b="1"/>
            </a:lvl2pPr>
            <a:lvl3pPr marL="685800" indent="0">
              <a:buNone/>
              <a:defRPr sz="12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3313018" y="3340100"/>
            <a:ext cx="2740575" cy="4912784"/>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583B4245-B7F0-48F5-9A59-408A637F0829}" type="datetimeFigureOut">
              <a:rPr lang="en-US" dirty="0"/>
              <a:t>6/17/2025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6223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C1A9FBFC-AFD0-49F7-9AAB-86AF5F4471C2}" type="datetimeFigureOut">
              <a:rPr lang="en-US" dirty="0"/>
              <a:t>6/17/2025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73826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46DAEFA3-A6B6-4916-BD87-2F7F0B6DE4AC}" type="datetimeFigureOut">
              <a:rPr lang="en-US" dirty="0"/>
              <a:t>6/17/2025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190777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472381" y="609600"/>
            <a:ext cx="2211883" cy="21336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2915544" y="609602"/>
            <a:ext cx="3179336" cy="7205133"/>
          </a:xfrm>
        </p:spPr>
        <p:txBody>
          <a:bodyPr/>
          <a:lstStyle>
            <a:lvl1pPr>
              <a:defRPr sz="2400"/>
            </a:lvl1pPr>
            <a:lvl2pPr>
              <a:defRPr sz="2100" b="1"/>
            </a:lvl2pPr>
            <a:lvl3pPr>
              <a:defRPr sz="1800" b="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472381" y="2743200"/>
            <a:ext cx="2211883"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3D928FE2-E902-4B86-B2C7-4AE6B54CDB70}" type="datetimeFigureOut">
              <a:rPr lang="en-US" dirty="0"/>
              <a:t>6/17/2025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357811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472381" y="609600"/>
            <a:ext cx="2211883" cy="21336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noChangeAspect="1"/>
          </p:cNvSpPr>
          <p:nvPr>
            <p:ph type="pic" idx="1"/>
          </p:nvPr>
        </p:nvSpPr>
        <p:spPr>
          <a:xfrm>
            <a:off x="2915543" y="1316567"/>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472381" y="2743200"/>
            <a:ext cx="2211883"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E8674E58-F253-4E0F-B41E-2DC0E51ABEA1}" type="datetimeFigureOut">
              <a:rPr lang="en-US" dirty="0"/>
              <a:t>6/17/2025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24578CCF-2EC4-44CB-A694-F6F6E59A3985}" type="slidenum">
              <a:rPr lang="en-US" dirty="0"/>
              <a:t>‹nr.›</a:t>
            </a:fld>
            <a:endParaRPr lang="en-US"/>
          </a:p>
        </p:txBody>
      </p:sp>
    </p:spTree>
    <p:extLst>
      <p:ext uri="{BB962C8B-B14F-4D97-AF65-F5344CB8AC3E}">
        <p14:creationId xmlns:p14="http://schemas.microsoft.com/office/powerpoint/2010/main" val="292844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6241753" y="17859"/>
            <a:ext cx="277998" cy="9086431"/>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p:nvPr/>
          </p:nvSpPr>
          <p:spPr bwMode="auto">
            <a:xfrm rot="5400000">
              <a:off x="11108009" y="6718576"/>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sp>
        <p:sp>
          <p:nvSpPr>
            <p:cNvPr id="9" name="Freeform 10">
              <a:extLst>
                <a:ext uri="{FF2B5EF4-FFF2-40B4-BE49-F238E27FC236}">
                  <a16:creationId xmlns:a16="http://schemas.microsoft.com/office/drawing/2014/main" id="{8B1E8DB8-017D-454E-849F-EE5742849FD4}"/>
                </a:ext>
              </a:extLst>
            </p:cNvPr>
            <p:cNvSpPr/>
            <p:nvPr/>
          </p:nvSpPr>
          <p:spPr bwMode="auto">
            <a:xfrm rot="5400000">
              <a:off x="11475034" y="77813"/>
              <a:ext cx="138242" cy="88130"/>
            </a:xfrm>
            <a:custGeom>
              <a:avLst/>
              <a:gdLst/>
              <a:ahLst/>
              <a:cxnLst/>
              <a:rect l="0" t="0" r="r" b="b"/>
              <a:pathLst>
                <a:path w="42" h="29">
                  <a:moveTo>
                    <a:pt x="22" y="0"/>
                  </a:moveTo>
                  <a:cubicBezTo>
                    <a:pt x="42" y="7"/>
                    <a:pt x="28" y="29"/>
                    <a:pt x="14" y="25"/>
                  </a:cubicBezTo>
                  <a:cubicBezTo>
                    <a:pt x="0" y="18"/>
                    <a:pt x="8" y="1"/>
                    <a:pt x="22" y="0"/>
                  </a:cubicBezTo>
                  <a:close/>
                </a:path>
              </a:pathLst>
            </a:custGeom>
            <a:grpFill/>
            <a:ln>
              <a:noFill/>
            </a:ln>
          </p:spPr>
        </p:sp>
        <p:sp>
          <p:nvSpPr>
            <p:cNvPr id="10" name="Freeform 15">
              <a:extLst>
                <a:ext uri="{FF2B5EF4-FFF2-40B4-BE49-F238E27FC236}">
                  <a16:creationId xmlns:a16="http://schemas.microsoft.com/office/drawing/2014/main" id="{16D80E5D-5099-41C4-A80A-1B1538C382FC}"/>
                </a:ext>
              </a:extLst>
            </p:cNvPr>
            <p:cNvSpPr/>
            <p:nvPr/>
          </p:nvSpPr>
          <p:spPr bwMode="auto">
            <a:xfrm rot="5400000">
              <a:off x="11478964" y="592010"/>
              <a:ext cx="121406" cy="72626"/>
            </a:xfrm>
            <a:custGeom>
              <a:avLst/>
              <a:gdLst/>
              <a:ahLst/>
              <a:cxnLst/>
              <a:rect l="0" t="0" r="r" b="b"/>
              <a:pathLst>
                <a:path w="37" h="24">
                  <a:moveTo>
                    <a:pt x="16" y="0"/>
                  </a:moveTo>
                  <a:cubicBezTo>
                    <a:pt x="37" y="6"/>
                    <a:pt x="30" y="20"/>
                    <a:pt x="11" y="24"/>
                  </a:cubicBezTo>
                  <a:cubicBezTo>
                    <a:pt x="0" y="17"/>
                    <a:pt x="5" y="3"/>
                    <a:pt x="16" y="0"/>
                  </a:cubicBezTo>
                  <a:close/>
                </a:path>
              </a:pathLst>
            </a:custGeom>
            <a:grpFill/>
            <a:ln>
              <a:noFill/>
            </a:ln>
          </p:spPr>
        </p:sp>
        <p:sp>
          <p:nvSpPr>
            <p:cNvPr id="11" name="Freeform 18">
              <a:extLst>
                <a:ext uri="{FF2B5EF4-FFF2-40B4-BE49-F238E27FC236}">
                  <a16:creationId xmlns:a16="http://schemas.microsoft.com/office/drawing/2014/main" id="{947751E1-E2F4-467E-B547-3BD4BAB7F560}"/>
                </a:ext>
              </a:extLst>
            </p:cNvPr>
            <p:cNvSpPr/>
            <p:nvPr/>
          </p:nvSpPr>
          <p:spPr bwMode="auto">
            <a:xfrm rot="5400000">
              <a:off x="11482378" y="335267"/>
              <a:ext cx="138242" cy="78339"/>
            </a:xfrm>
            <a:custGeom>
              <a:avLst/>
              <a:gdLst/>
              <a:ahLst/>
              <a:cxnLst/>
              <a:rect l="0" t="0" r="r" b="b"/>
              <a:pathLst>
                <a:path w="42" h="26">
                  <a:moveTo>
                    <a:pt x="6" y="6"/>
                  </a:moveTo>
                  <a:cubicBezTo>
                    <a:pt x="25" y="0"/>
                    <a:pt x="42" y="17"/>
                    <a:pt x="21" y="26"/>
                  </a:cubicBezTo>
                  <a:cubicBezTo>
                    <a:pt x="9" y="26"/>
                    <a:pt x="0" y="16"/>
                    <a:pt x="6" y="6"/>
                  </a:cubicBezTo>
                  <a:close/>
                </a:path>
              </a:pathLst>
            </a:custGeom>
            <a:grpFill/>
            <a:ln>
              <a:noFill/>
            </a:ln>
          </p:spPr>
        </p:sp>
        <p:sp>
          <p:nvSpPr>
            <p:cNvPr id="12" name="Freeform 19">
              <a:extLst>
                <a:ext uri="{FF2B5EF4-FFF2-40B4-BE49-F238E27FC236}">
                  <a16:creationId xmlns:a16="http://schemas.microsoft.com/office/drawing/2014/main" id="{55D8869B-B701-4268-9856-876345C8AE3F}"/>
                </a:ext>
              </a:extLst>
            </p:cNvPr>
            <p:cNvSpPr/>
            <p:nvPr/>
          </p:nvSpPr>
          <p:spPr bwMode="auto">
            <a:xfrm rot="5400000">
              <a:off x="11407714" y="2021691"/>
              <a:ext cx="124951" cy="69362"/>
            </a:xfrm>
            <a:custGeom>
              <a:avLst/>
              <a:gdLst/>
              <a:ahLst/>
              <a:cxnLst/>
              <a:rect l="0" t="0" r="r" b="b"/>
              <a:pathLst>
                <a:path w="38" h="23">
                  <a:moveTo>
                    <a:pt x="16" y="0"/>
                  </a:moveTo>
                  <a:cubicBezTo>
                    <a:pt x="38" y="8"/>
                    <a:pt x="31" y="18"/>
                    <a:pt x="10" y="23"/>
                  </a:cubicBezTo>
                  <a:cubicBezTo>
                    <a:pt x="0" y="16"/>
                    <a:pt x="4" y="3"/>
                    <a:pt x="16" y="0"/>
                  </a:cubicBezTo>
                  <a:close/>
                </a:path>
              </a:pathLst>
            </a:custGeom>
            <a:grpFill/>
            <a:ln>
              <a:noFill/>
            </a:ln>
          </p:spPr>
        </p:sp>
        <p:sp>
          <p:nvSpPr>
            <p:cNvPr id="13" name="Freeform 20">
              <a:extLst>
                <a:ext uri="{FF2B5EF4-FFF2-40B4-BE49-F238E27FC236}">
                  <a16:creationId xmlns:a16="http://schemas.microsoft.com/office/drawing/2014/main" id="{A25CA59C-849F-4CE4-A9B0-293F98DE2C7C}"/>
                </a:ext>
              </a:extLst>
            </p:cNvPr>
            <p:cNvSpPr/>
            <p:nvPr/>
          </p:nvSpPr>
          <p:spPr bwMode="auto">
            <a:xfrm rot="5400000">
              <a:off x="11414629" y="2272420"/>
              <a:ext cx="128495" cy="78339"/>
            </a:xfrm>
            <a:custGeom>
              <a:avLst/>
              <a:gdLst/>
              <a:ahLst/>
              <a:cxnLst/>
              <a:rect l="0" t="0" r="r" b="b"/>
              <a:pathLst>
                <a:path w="39" h="26">
                  <a:moveTo>
                    <a:pt x="24" y="0"/>
                  </a:moveTo>
                  <a:cubicBezTo>
                    <a:pt x="39" y="3"/>
                    <a:pt x="36" y="26"/>
                    <a:pt x="20" y="26"/>
                  </a:cubicBezTo>
                  <a:cubicBezTo>
                    <a:pt x="0" y="18"/>
                    <a:pt x="3" y="3"/>
                    <a:pt x="24" y="0"/>
                  </a:cubicBezTo>
                  <a:close/>
                </a:path>
              </a:pathLst>
            </a:custGeom>
            <a:grpFill/>
            <a:ln>
              <a:noFill/>
            </a:ln>
          </p:spPr>
        </p:sp>
        <p:sp>
          <p:nvSpPr>
            <p:cNvPr id="14" name="Freeform 22">
              <a:extLst>
                <a:ext uri="{FF2B5EF4-FFF2-40B4-BE49-F238E27FC236}">
                  <a16:creationId xmlns:a16="http://schemas.microsoft.com/office/drawing/2014/main" id="{FE000DB1-AAA1-4BFF-8F14-53624C2F9E0B}"/>
                </a:ext>
              </a:extLst>
            </p:cNvPr>
            <p:cNvSpPr/>
            <p:nvPr/>
          </p:nvSpPr>
          <p:spPr bwMode="auto">
            <a:xfrm rot="5400000">
              <a:off x="11426398" y="1049544"/>
              <a:ext cx="150648" cy="99554"/>
            </a:xfrm>
            <a:custGeom>
              <a:avLst/>
              <a:gdLst/>
              <a:ahLst/>
              <a:cxnLst/>
              <a:rect l="0" t="0" r="r" b="b"/>
              <a:pathLst>
                <a:path w="46" h="33">
                  <a:moveTo>
                    <a:pt x="26" y="0"/>
                  </a:moveTo>
                  <a:cubicBezTo>
                    <a:pt x="29" y="0"/>
                    <a:pt x="46" y="16"/>
                    <a:pt x="38" y="22"/>
                  </a:cubicBezTo>
                  <a:cubicBezTo>
                    <a:pt x="16" y="33"/>
                    <a:pt x="0" y="5"/>
                    <a:pt x="26" y="0"/>
                  </a:cubicBezTo>
                  <a:close/>
                </a:path>
              </a:pathLst>
            </a:custGeom>
            <a:grpFill/>
            <a:ln>
              <a:noFill/>
            </a:ln>
          </p:spPr>
        </p:sp>
        <p:sp>
          <p:nvSpPr>
            <p:cNvPr id="15" name="Freeform 23">
              <a:extLst>
                <a:ext uri="{FF2B5EF4-FFF2-40B4-BE49-F238E27FC236}">
                  <a16:creationId xmlns:a16="http://schemas.microsoft.com/office/drawing/2014/main" id="{5EEFBC14-7E5B-47B2-B5E3-E90991F89191}"/>
                </a:ext>
              </a:extLst>
            </p:cNvPr>
            <p:cNvSpPr/>
            <p:nvPr/>
          </p:nvSpPr>
          <p:spPr bwMode="auto">
            <a:xfrm rot="5400000">
              <a:off x="11440085" y="836978"/>
              <a:ext cx="134697" cy="81603"/>
            </a:xfrm>
            <a:custGeom>
              <a:avLst/>
              <a:gdLst/>
              <a:ahLst/>
              <a:cxnLst/>
              <a:rect l="0" t="0" r="r" b="b"/>
              <a:pathLst>
                <a:path w="41" h="27">
                  <a:moveTo>
                    <a:pt x="19" y="0"/>
                  </a:moveTo>
                  <a:cubicBezTo>
                    <a:pt x="41" y="10"/>
                    <a:pt x="28" y="27"/>
                    <a:pt x="8" y="20"/>
                  </a:cubicBezTo>
                  <a:cubicBezTo>
                    <a:pt x="0" y="8"/>
                    <a:pt x="7" y="2"/>
                    <a:pt x="19" y="0"/>
                  </a:cubicBezTo>
                  <a:close/>
                </a:path>
              </a:pathLst>
            </a:custGeom>
            <a:grpFill/>
            <a:ln>
              <a:noFill/>
            </a:ln>
          </p:spPr>
        </p:sp>
        <p:sp>
          <p:nvSpPr>
            <p:cNvPr id="16" name="Freeform 26">
              <a:extLst>
                <a:ext uri="{FF2B5EF4-FFF2-40B4-BE49-F238E27FC236}">
                  <a16:creationId xmlns:a16="http://schemas.microsoft.com/office/drawing/2014/main" id="{00AFF6E4-A34A-4FD3-8C57-BB96114822D1}"/>
                </a:ext>
              </a:extLst>
            </p:cNvPr>
            <p:cNvSpPr/>
            <p:nvPr/>
          </p:nvSpPr>
          <p:spPr bwMode="auto">
            <a:xfrm rot="5400000">
              <a:off x="11427309" y="1320685"/>
              <a:ext cx="127608" cy="78339"/>
            </a:xfrm>
            <a:custGeom>
              <a:avLst/>
              <a:gdLst/>
              <a:ahLst/>
              <a:cxnLst/>
              <a:rect l="0" t="0" r="r" b="b"/>
              <a:pathLst>
                <a:path w="39" h="26">
                  <a:moveTo>
                    <a:pt x="24" y="0"/>
                  </a:moveTo>
                  <a:cubicBezTo>
                    <a:pt x="39" y="2"/>
                    <a:pt x="36" y="26"/>
                    <a:pt x="20" y="25"/>
                  </a:cubicBezTo>
                  <a:cubicBezTo>
                    <a:pt x="0" y="18"/>
                    <a:pt x="3" y="3"/>
                    <a:pt x="24" y="0"/>
                  </a:cubicBezTo>
                  <a:close/>
                </a:path>
              </a:pathLst>
            </a:custGeom>
            <a:grpFill/>
            <a:ln>
              <a:noFill/>
            </a:ln>
          </p:spPr>
        </p:sp>
        <p:sp>
          <p:nvSpPr>
            <p:cNvPr id="17" name="Freeform 27">
              <a:extLst>
                <a:ext uri="{FF2B5EF4-FFF2-40B4-BE49-F238E27FC236}">
                  <a16:creationId xmlns:a16="http://schemas.microsoft.com/office/drawing/2014/main" id="{C63A8474-C075-4441-A0B3-52286EA50093}"/>
                </a:ext>
              </a:extLst>
            </p:cNvPr>
            <p:cNvSpPr/>
            <p:nvPr/>
          </p:nvSpPr>
          <p:spPr bwMode="auto">
            <a:xfrm rot="5400000">
              <a:off x="11407470" y="1778440"/>
              <a:ext cx="131153" cy="93843"/>
            </a:xfrm>
            <a:custGeom>
              <a:avLst/>
              <a:gdLst/>
              <a:ahLst/>
              <a:cxnLst/>
              <a:rect l="0" t="0" r="r" b="b"/>
              <a:pathLst>
                <a:path w="40" h="31">
                  <a:moveTo>
                    <a:pt x="22" y="0"/>
                  </a:moveTo>
                  <a:cubicBezTo>
                    <a:pt x="39" y="3"/>
                    <a:pt x="40" y="31"/>
                    <a:pt x="16" y="25"/>
                  </a:cubicBezTo>
                  <a:cubicBezTo>
                    <a:pt x="0" y="7"/>
                    <a:pt x="13" y="4"/>
                    <a:pt x="22" y="0"/>
                  </a:cubicBezTo>
                  <a:close/>
                </a:path>
              </a:pathLst>
            </a:custGeom>
            <a:grpFill/>
            <a:ln>
              <a:noFill/>
            </a:ln>
          </p:spPr>
        </p:sp>
        <p:sp>
          <p:nvSpPr>
            <p:cNvPr id="18" name="Freeform 28">
              <a:extLst>
                <a:ext uri="{FF2B5EF4-FFF2-40B4-BE49-F238E27FC236}">
                  <a16:creationId xmlns:a16="http://schemas.microsoft.com/office/drawing/2014/main" id="{35DA4698-A2ED-4512-8887-F12D3F14372A}"/>
                </a:ext>
              </a:extLst>
            </p:cNvPr>
            <p:cNvSpPr/>
            <p:nvPr/>
          </p:nvSpPr>
          <p:spPr bwMode="auto">
            <a:xfrm rot="5400000">
              <a:off x="11404869" y="1535195"/>
              <a:ext cx="127608" cy="69362"/>
            </a:xfrm>
            <a:custGeom>
              <a:avLst/>
              <a:gdLst/>
              <a:ahLst/>
              <a:cxnLst/>
              <a:rect l="0" t="0" r="r" b="b"/>
              <a:pathLst>
                <a:path w="39" h="23">
                  <a:moveTo>
                    <a:pt x="16" y="0"/>
                  </a:moveTo>
                  <a:cubicBezTo>
                    <a:pt x="39" y="7"/>
                    <a:pt x="31" y="17"/>
                    <a:pt x="11" y="23"/>
                  </a:cubicBezTo>
                  <a:cubicBezTo>
                    <a:pt x="0" y="16"/>
                    <a:pt x="4" y="2"/>
                    <a:pt x="16" y="0"/>
                  </a:cubicBezTo>
                  <a:close/>
                </a:path>
              </a:pathLst>
            </a:custGeom>
            <a:grpFill/>
            <a:ln>
              <a:noFill/>
            </a:ln>
          </p:spPr>
        </p:sp>
        <p:sp>
          <p:nvSpPr>
            <p:cNvPr id="19" name="Freeform 30">
              <a:extLst>
                <a:ext uri="{FF2B5EF4-FFF2-40B4-BE49-F238E27FC236}">
                  <a16:creationId xmlns:a16="http://schemas.microsoft.com/office/drawing/2014/main" id="{3358E118-D590-4E50-B21C-6CDAA1CCAFCB}"/>
                </a:ext>
              </a:extLst>
            </p:cNvPr>
            <p:cNvSpPr/>
            <p:nvPr/>
          </p:nvSpPr>
          <p:spPr bwMode="auto">
            <a:xfrm rot="5400000">
              <a:off x="11480119" y="1078297"/>
              <a:ext cx="9748" cy="5712"/>
            </a:xfrm>
            <a:custGeom>
              <a:avLst/>
              <a:gdLst/>
              <a:ahLst/>
              <a:cxnLst/>
              <a:rect l="0" t="0" r="r" b="b"/>
              <a:pathLst>
                <a:path w="3" h="2">
                  <a:moveTo>
                    <a:pt x="1" y="0"/>
                  </a:moveTo>
                  <a:cubicBezTo>
                    <a:pt x="2" y="1"/>
                    <a:pt x="3" y="2"/>
                    <a:pt x="2" y="2"/>
                  </a:cubicBezTo>
                  <a:cubicBezTo>
                    <a:pt x="1" y="2"/>
                    <a:pt x="0" y="1"/>
                    <a:pt x="1" y="0"/>
                  </a:cubicBezTo>
                  <a:close/>
                </a:path>
              </a:pathLst>
            </a:custGeom>
            <a:grpFill/>
            <a:ln>
              <a:noFill/>
            </a:ln>
          </p:spPr>
        </p:sp>
        <p:sp>
          <p:nvSpPr>
            <p:cNvPr id="20" name="Freeform 43">
              <a:extLst>
                <a:ext uri="{FF2B5EF4-FFF2-40B4-BE49-F238E27FC236}">
                  <a16:creationId xmlns:a16="http://schemas.microsoft.com/office/drawing/2014/main" id="{F1EE889E-60FF-423F-ADCB-6CBEE853A040}"/>
                </a:ext>
              </a:extLst>
            </p:cNvPr>
            <p:cNvSpPr/>
            <p:nvPr/>
          </p:nvSpPr>
          <p:spPr bwMode="auto">
            <a:xfrm rot="5400000">
              <a:off x="11194111" y="860614"/>
              <a:ext cx="143559" cy="75075"/>
            </a:xfrm>
            <a:custGeom>
              <a:avLst/>
              <a:gdLst/>
              <a:ahLst/>
              <a:cxnLst/>
              <a:rect l="0" t="0" r="r" b="b"/>
              <a:pathLst>
                <a:path w="44" h="25">
                  <a:moveTo>
                    <a:pt x="28" y="0"/>
                  </a:moveTo>
                  <a:cubicBezTo>
                    <a:pt x="44" y="2"/>
                    <a:pt x="38" y="22"/>
                    <a:pt x="25" y="25"/>
                  </a:cubicBezTo>
                  <a:cubicBezTo>
                    <a:pt x="0" y="25"/>
                    <a:pt x="9" y="5"/>
                    <a:pt x="28" y="0"/>
                  </a:cubicBezTo>
                  <a:close/>
                </a:path>
              </a:pathLst>
            </a:custGeom>
            <a:grpFill/>
            <a:ln>
              <a:noFill/>
            </a:ln>
          </p:spPr>
        </p:sp>
        <p:sp>
          <p:nvSpPr>
            <p:cNvPr id="21" name="Freeform 51">
              <a:extLst>
                <a:ext uri="{FF2B5EF4-FFF2-40B4-BE49-F238E27FC236}">
                  <a16:creationId xmlns:a16="http://schemas.microsoft.com/office/drawing/2014/main" id="{A4AA0634-0A7C-4A35-8EB7-775200F129FD}"/>
                </a:ext>
              </a:extLst>
            </p:cNvPr>
            <p:cNvSpPr/>
            <p:nvPr/>
          </p:nvSpPr>
          <p:spPr bwMode="auto">
            <a:xfrm rot="5400000">
              <a:off x="11167080" y="1015030"/>
              <a:ext cx="115202" cy="90579"/>
            </a:xfrm>
            <a:custGeom>
              <a:avLst/>
              <a:gdLst/>
              <a:ahLst/>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sp>
        <p:sp>
          <p:nvSpPr>
            <p:cNvPr id="22" name="Freeform 52">
              <a:extLst>
                <a:ext uri="{FF2B5EF4-FFF2-40B4-BE49-F238E27FC236}">
                  <a16:creationId xmlns:a16="http://schemas.microsoft.com/office/drawing/2014/main" id="{EBA21558-CAC3-445C-8882-5D4A0C6D2A0E}"/>
                </a:ext>
              </a:extLst>
            </p:cNvPr>
            <p:cNvSpPr/>
            <p:nvPr/>
          </p:nvSpPr>
          <p:spPr bwMode="auto">
            <a:xfrm rot="5400000">
              <a:off x="11164085" y="450599"/>
              <a:ext cx="118747" cy="81603"/>
            </a:xfrm>
            <a:custGeom>
              <a:avLst/>
              <a:gdLst/>
              <a:ahLst/>
              <a:cxnLst/>
              <a:rect l="0" t="0" r="r" b="b"/>
              <a:pathLst>
                <a:path w="36" h="27">
                  <a:moveTo>
                    <a:pt x="21" y="0"/>
                  </a:moveTo>
                  <a:cubicBezTo>
                    <a:pt x="33" y="3"/>
                    <a:pt x="36" y="23"/>
                    <a:pt x="22" y="27"/>
                  </a:cubicBezTo>
                  <a:cubicBezTo>
                    <a:pt x="3" y="25"/>
                    <a:pt x="0" y="1"/>
                    <a:pt x="21" y="0"/>
                  </a:cubicBezTo>
                  <a:close/>
                </a:path>
              </a:pathLst>
            </a:custGeom>
            <a:grpFill/>
            <a:ln>
              <a:noFill/>
            </a:ln>
          </p:spPr>
        </p:sp>
        <p:sp>
          <p:nvSpPr>
            <p:cNvPr id="23" name="Freeform 53">
              <a:extLst>
                <a:ext uri="{FF2B5EF4-FFF2-40B4-BE49-F238E27FC236}">
                  <a16:creationId xmlns:a16="http://schemas.microsoft.com/office/drawing/2014/main" id="{2E9415F1-5D31-4C25-9E26-203EEF500877}"/>
                </a:ext>
              </a:extLst>
            </p:cNvPr>
            <p:cNvSpPr/>
            <p:nvPr/>
          </p:nvSpPr>
          <p:spPr bwMode="auto">
            <a:xfrm rot="5400000">
              <a:off x="11155166" y="1253803"/>
              <a:ext cx="127608" cy="79154"/>
            </a:xfrm>
            <a:custGeom>
              <a:avLst/>
              <a:gdLst/>
              <a:ahLst/>
              <a:cxnLst/>
              <a:rect l="0" t="0" r="r" b="b"/>
              <a:pathLst>
                <a:path w="39" h="26">
                  <a:moveTo>
                    <a:pt x="24" y="0"/>
                  </a:moveTo>
                  <a:cubicBezTo>
                    <a:pt x="39" y="3"/>
                    <a:pt x="36" y="26"/>
                    <a:pt x="20" y="26"/>
                  </a:cubicBezTo>
                  <a:cubicBezTo>
                    <a:pt x="0" y="18"/>
                    <a:pt x="3" y="3"/>
                    <a:pt x="24" y="0"/>
                  </a:cubicBezTo>
                  <a:close/>
                </a:path>
              </a:pathLst>
            </a:custGeom>
            <a:grpFill/>
            <a:ln>
              <a:noFill/>
            </a:ln>
          </p:spPr>
        </p:sp>
        <p:sp>
          <p:nvSpPr>
            <p:cNvPr id="24" name="Freeform 54">
              <a:extLst>
                <a:ext uri="{FF2B5EF4-FFF2-40B4-BE49-F238E27FC236}">
                  <a16:creationId xmlns:a16="http://schemas.microsoft.com/office/drawing/2014/main" id="{622FC1F6-879A-45BA-8752-08020C39CE29}"/>
                </a:ext>
              </a:extLst>
            </p:cNvPr>
            <p:cNvSpPr/>
            <p:nvPr/>
          </p:nvSpPr>
          <p:spPr bwMode="auto">
            <a:xfrm rot="5400000">
              <a:off x="11141013" y="614227"/>
              <a:ext cx="134697" cy="105266"/>
            </a:xfrm>
            <a:custGeom>
              <a:avLst/>
              <a:gdLst/>
              <a:ahLst/>
              <a:cxnLst/>
              <a:rect l="0" t="0" r="r" b="b"/>
              <a:pathLst>
                <a:path w="41" h="35">
                  <a:moveTo>
                    <a:pt x="28" y="2"/>
                  </a:moveTo>
                  <a:cubicBezTo>
                    <a:pt x="37" y="0"/>
                    <a:pt x="41" y="13"/>
                    <a:pt x="40" y="21"/>
                  </a:cubicBezTo>
                  <a:cubicBezTo>
                    <a:pt x="22" y="35"/>
                    <a:pt x="0" y="10"/>
                    <a:pt x="28" y="2"/>
                  </a:cubicBezTo>
                  <a:close/>
                </a:path>
              </a:pathLst>
            </a:custGeom>
            <a:grpFill/>
            <a:ln>
              <a:noFill/>
            </a:ln>
          </p:spPr>
        </p:sp>
        <p:sp>
          <p:nvSpPr>
            <p:cNvPr id="25" name="Freeform 55">
              <a:extLst>
                <a:ext uri="{FF2B5EF4-FFF2-40B4-BE49-F238E27FC236}">
                  <a16:creationId xmlns:a16="http://schemas.microsoft.com/office/drawing/2014/main" id="{BA09826C-58E2-48C5-9666-333326C2CA44}"/>
                </a:ext>
              </a:extLst>
            </p:cNvPr>
            <p:cNvSpPr/>
            <p:nvPr/>
          </p:nvSpPr>
          <p:spPr bwMode="auto">
            <a:xfrm rot="5400000">
              <a:off x="11155026" y="1463404"/>
              <a:ext cx="131153" cy="69362"/>
            </a:xfrm>
            <a:custGeom>
              <a:avLst/>
              <a:gdLst/>
              <a:ahLst/>
              <a:cxnLst/>
              <a:rect l="0" t="0" r="r" b="b"/>
              <a:pathLst>
                <a:path w="40" h="23">
                  <a:moveTo>
                    <a:pt x="24" y="0"/>
                  </a:moveTo>
                  <a:cubicBezTo>
                    <a:pt x="40" y="0"/>
                    <a:pt x="38" y="20"/>
                    <a:pt x="25" y="23"/>
                  </a:cubicBezTo>
                  <a:cubicBezTo>
                    <a:pt x="0" y="22"/>
                    <a:pt x="6" y="3"/>
                    <a:pt x="24" y="0"/>
                  </a:cubicBezTo>
                  <a:close/>
                </a:path>
              </a:pathLst>
            </a:custGeom>
            <a:grpFill/>
            <a:ln>
              <a:noFill/>
            </a:ln>
          </p:spPr>
        </p:sp>
        <p:sp>
          <p:nvSpPr>
            <p:cNvPr id="26" name="Freeform 56">
              <a:extLst>
                <a:ext uri="{FF2B5EF4-FFF2-40B4-BE49-F238E27FC236}">
                  <a16:creationId xmlns:a16="http://schemas.microsoft.com/office/drawing/2014/main" id="{A6D3555F-4EA1-4EA7-9D08-2D75CE51927B}"/>
                </a:ext>
              </a:extLst>
            </p:cNvPr>
            <p:cNvSpPr/>
            <p:nvPr/>
          </p:nvSpPr>
          <p:spPr bwMode="auto">
            <a:xfrm rot="5400000">
              <a:off x="11101585" y="2335317"/>
              <a:ext cx="128495" cy="72626"/>
            </a:xfrm>
            <a:custGeom>
              <a:avLst/>
              <a:gdLst/>
              <a:ahLst/>
              <a:cxnLst/>
              <a:rect l="0" t="0" r="r" b="b"/>
              <a:pathLst>
                <a:path w="39" h="24">
                  <a:moveTo>
                    <a:pt x="21" y="0"/>
                  </a:moveTo>
                  <a:cubicBezTo>
                    <a:pt x="37" y="0"/>
                    <a:pt x="39" y="23"/>
                    <a:pt x="22" y="24"/>
                  </a:cubicBezTo>
                  <a:cubicBezTo>
                    <a:pt x="7" y="22"/>
                    <a:pt x="0" y="5"/>
                    <a:pt x="21" y="0"/>
                  </a:cubicBezTo>
                  <a:close/>
                </a:path>
              </a:pathLst>
            </a:custGeom>
            <a:grpFill/>
            <a:ln>
              <a:noFill/>
            </a:ln>
          </p:spPr>
        </p:sp>
        <p:sp>
          <p:nvSpPr>
            <p:cNvPr id="27" name="Freeform 57">
              <a:extLst>
                <a:ext uri="{FF2B5EF4-FFF2-40B4-BE49-F238E27FC236}">
                  <a16:creationId xmlns:a16="http://schemas.microsoft.com/office/drawing/2014/main" id="{60FA20E8-EDAA-4310-B870-97807901AC18}"/>
                </a:ext>
              </a:extLst>
            </p:cNvPr>
            <p:cNvSpPr/>
            <p:nvPr/>
          </p:nvSpPr>
          <p:spPr bwMode="auto">
            <a:xfrm rot="5400000">
              <a:off x="11141175" y="1673149"/>
              <a:ext cx="140901" cy="93843"/>
            </a:xfrm>
            <a:custGeom>
              <a:avLst/>
              <a:gdLst/>
              <a:ahLst/>
              <a:cxnLst/>
              <a:rect l="0" t="0" r="r" b="b"/>
              <a:pathLst>
                <a:path w="43" h="31">
                  <a:moveTo>
                    <a:pt x="27" y="3"/>
                  </a:moveTo>
                  <a:cubicBezTo>
                    <a:pt x="35" y="0"/>
                    <a:pt x="43" y="17"/>
                    <a:pt x="40" y="23"/>
                  </a:cubicBezTo>
                  <a:cubicBezTo>
                    <a:pt x="21" y="31"/>
                    <a:pt x="0" y="15"/>
                    <a:pt x="27" y="3"/>
                  </a:cubicBezTo>
                  <a:close/>
                </a:path>
              </a:pathLst>
            </a:custGeom>
            <a:grpFill/>
            <a:ln>
              <a:noFill/>
            </a:ln>
          </p:spPr>
        </p:sp>
        <p:sp>
          <p:nvSpPr>
            <p:cNvPr id="28" name="Freeform 59">
              <a:extLst>
                <a:ext uri="{FF2B5EF4-FFF2-40B4-BE49-F238E27FC236}">
                  <a16:creationId xmlns:a16="http://schemas.microsoft.com/office/drawing/2014/main" id="{F5552AA2-C2AB-4D59-B6EF-E8E5EE110E52}"/>
                </a:ext>
              </a:extLst>
            </p:cNvPr>
            <p:cNvSpPr/>
            <p:nvPr/>
          </p:nvSpPr>
          <p:spPr bwMode="auto">
            <a:xfrm rot="5400000">
              <a:off x="11120625" y="255502"/>
              <a:ext cx="124063" cy="78339"/>
            </a:xfrm>
            <a:custGeom>
              <a:avLst/>
              <a:gdLst/>
              <a:ahLst/>
              <a:cxnLst/>
              <a:rect l="0" t="0" r="r" b="b"/>
              <a:pathLst>
                <a:path w="38" h="26">
                  <a:moveTo>
                    <a:pt x="22" y="0"/>
                  </a:moveTo>
                  <a:cubicBezTo>
                    <a:pt x="38" y="3"/>
                    <a:pt x="33" y="25"/>
                    <a:pt x="18" y="26"/>
                  </a:cubicBezTo>
                  <a:cubicBezTo>
                    <a:pt x="0" y="20"/>
                    <a:pt x="6" y="3"/>
                    <a:pt x="22" y="0"/>
                  </a:cubicBezTo>
                  <a:close/>
                </a:path>
              </a:pathLst>
            </a:custGeom>
            <a:grpFill/>
            <a:ln>
              <a:noFill/>
            </a:ln>
          </p:spPr>
        </p:sp>
        <p:sp>
          <p:nvSpPr>
            <p:cNvPr id="29" name="Freeform 60">
              <a:extLst>
                <a:ext uri="{FF2B5EF4-FFF2-40B4-BE49-F238E27FC236}">
                  <a16:creationId xmlns:a16="http://schemas.microsoft.com/office/drawing/2014/main" id="{0BA267D0-8F6B-4803-B948-70E29B4587EB}"/>
                </a:ext>
              </a:extLst>
            </p:cNvPr>
            <p:cNvSpPr/>
            <p:nvPr/>
          </p:nvSpPr>
          <p:spPr bwMode="auto">
            <a:xfrm rot="5400000">
              <a:off x="11115856" y="1902943"/>
              <a:ext cx="131153" cy="69362"/>
            </a:xfrm>
            <a:custGeom>
              <a:avLst/>
              <a:gdLst/>
              <a:ahLst/>
              <a:cxnLst/>
              <a:rect l="0" t="0" r="r" b="b"/>
              <a:pathLst>
                <a:path w="40" h="23">
                  <a:moveTo>
                    <a:pt x="24" y="0"/>
                  </a:moveTo>
                  <a:cubicBezTo>
                    <a:pt x="40" y="0"/>
                    <a:pt x="38" y="20"/>
                    <a:pt x="25" y="23"/>
                  </a:cubicBezTo>
                  <a:cubicBezTo>
                    <a:pt x="0" y="22"/>
                    <a:pt x="6" y="4"/>
                    <a:pt x="24" y="0"/>
                  </a:cubicBezTo>
                  <a:close/>
                </a:path>
              </a:pathLst>
            </a:custGeom>
            <a:grpFill/>
            <a:ln>
              <a:noFill/>
            </a:ln>
          </p:spPr>
        </p:sp>
        <p:sp>
          <p:nvSpPr>
            <p:cNvPr id="30" name="Freeform 61">
              <a:extLst>
                <a:ext uri="{FF2B5EF4-FFF2-40B4-BE49-F238E27FC236}">
                  <a16:creationId xmlns:a16="http://schemas.microsoft.com/office/drawing/2014/main" id="{86E372A3-B9F4-4FEE-8B96-D9AD879E214E}"/>
                </a:ext>
              </a:extLst>
            </p:cNvPr>
            <p:cNvSpPr/>
            <p:nvPr/>
          </p:nvSpPr>
          <p:spPr bwMode="auto">
            <a:xfrm rot="5400000">
              <a:off x="11082153" y="2137303"/>
              <a:ext cx="137356" cy="99554"/>
            </a:xfrm>
            <a:custGeom>
              <a:avLst/>
              <a:gdLst/>
              <a:ahLst/>
              <a:cxnLst/>
              <a:rect l="0" t="0" r="r" b="b"/>
              <a:pathLst>
                <a:path w="42" h="33">
                  <a:moveTo>
                    <a:pt x="25" y="1"/>
                  </a:moveTo>
                  <a:cubicBezTo>
                    <a:pt x="42" y="14"/>
                    <a:pt x="15" y="33"/>
                    <a:pt x="4" y="19"/>
                  </a:cubicBezTo>
                  <a:cubicBezTo>
                    <a:pt x="0" y="5"/>
                    <a:pt x="16" y="0"/>
                    <a:pt x="25" y="1"/>
                  </a:cubicBezTo>
                  <a:close/>
                </a:path>
              </a:pathLst>
            </a:custGeom>
            <a:grpFill/>
            <a:ln>
              <a:noFill/>
            </a:ln>
          </p:spPr>
        </p:sp>
        <p:sp>
          <p:nvSpPr>
            <p:cNvPr id="31" name="Freeform 5">
              <a:extLst>
                <a:ext uri="{FF2B5EF4-FFF2-40B4-BE49-F238E27FC236}">
                  <a16:creationId xmlns:a16="http://schemas.microsoft.com/office/drawing/2014/main" id="{FF0C4564-5DA6-4224-A8B7-85CE1323DE8F}"/>
                </a:ext>
              </a:extLst>
            </p:cNvPr>
            <p:cNvSpPr/>
            <p:nvPr/>
          </p:nvSpPr>
          <p:spPr bwMode="auto">
            <a:xfrm rot="5400000">
              <a:off x="11410824" y="2818299"/>
              <a:ext cx="121406" cy="81603"/>
            </a:xfrm>
            <a:custGeom>
              <a:avLst/>
              <a:gdLst/>
              <a:ahLst/>
              <a:cxnLst/>
              <a:rect l="0" t="0" r="r" b="b"/>
              <a:pathLst>
                <a:path w="37" h="27">
                  <a:moveTo>
                    <a:pt x="20" y="1"/>
                  </a:moveTo>
                  <a:cubicBezTo>
                    <a:pt x="31" y="1"/>
                    <a:pt x="37" y="24"/>
                    <a:pt x="22" y="27"/>
                  </a:cubicBezTo>
                  <a:cubicBezTo>
                    <a:pt x="2" y="27"/>
                    <a:pt x="0" y="0"/>
                    <a:pt x="20" y="1"/>
                  </a:cubicBezTo>
                  <a:close/>
                </a:path>
              </a:pathLst>
            </a:custGeom>
            <a:grpFill/>
            <a:ln>
              <a:noFill/>
            </a:ln>
          </p:spPr>
        </p:sp>
        <p:sp>
          <p:nvSpPr>
            <p:cNvPr id="32" name="Freeform 6">
              <a:extLst>
                <a:ext uri="{FF2B5EF4-FFF2-40B4-BE49-F238E27FC236}">
                  <a16:creationId xmlns:a16="http://schemas.microsoft.com/office/drawing/2014/main" id="{19F31D0D-C43D-4BB0-A13C-9524B84117D4}"/>
                </a:ext>
              </a:extLst>
            </p:cNvPr>
            <p:cNvSpPr/>
            <p:nvPr/>
          </p:nvSpPr>
          <p:spPr bwMode="auto">
            <a:xfrm rot="5400000">
              <a:off x="11391700" y="5088176"/>
              <a:ext cx="124063" cy="87315"/>
            </a:xfrm>
            <a:custGeom>
              <a:avLst/>
              <a:gdLst/>
              <a:ahLst/>
              <a:cxnLst/>
              <a:rect l="0" t="0" r="r" b="b"/>
              <a:pathLst>
                <a:path w="38" h="29">
                  <a:moveTo>
                    <a:pt x="12" y="3"/>
                  </a:moveTo>
                  <a:cubicBezTo>
                    <a:pt x="34" y="0"/>
                    <a:pt x="38" y="26"/>
                    <a:pt x="15" y="29"/>
                  </a:cubicBezTo>
                  <a:cubicBezTo>
                    <a:pt x="4" y="23"/>
                    <a:pt x="0" y="9"/>
                    <a:pt x="12" y="3"/>
                  </a:cubicBezTo>
                  <a:close/>
                </a:path>
              </a:pathLst>
            </a:custGeom>
            <a:grpFill/>
            <a:ln>
              <a:noFill/>
            </a:ln>
          </p:spPr>
        </p:sp>
        <p:sp>
          <p:nvSpPr>
            <p:cNvPr id="33" name="Freeform 7">
              <a:extLst>
                <a:ext uri="{FF2B5EF4-FFF2-40B4-BE49-F238E27FC236}">
                  <a16:creationId xmlns:a16="http://schemas.microsoft.com/office/drawing/2014/main" id="{6B32FB03-B0FE-4731-BE41-C59AFB49FBF5}"/>
                </a:ext>
              </a:extLst>
            </p:cNvPr>
            <p:cNvSpPr/>
            <p:nvPr/>
          </p:nvSpPr>
          <p:spPr bwMode="auto">
            <a:xfrm rot="5400000">
              <a:off x="11371127" y="2531128"/>
              <a:ext cx="138242" cy="100371"/>
            </a:xfrm>
            <a:custGeom>
              <a:avLst/>
              <a:gdLst/>
              <a:ahLst/>
              <a:cxnLst/>
              <a:rect l="0" t="0" r="r" b="b"/>
              <a:pathLst>
                <a:path w="42" h="33">
                  <a:moveTo>
                    <a:pt x="25" y="1"/>
                  </a:moveTo>
                  <a:cubicBezTo>
                    <a:pt x="42" y="14"/>
                    <a:pt x="15" y="33"/>
                    <a:pt x="4" y="19"/>
                  </a:cubicBezTo>
                  <a:cubicBezTo>
                    <a:pt x="0" y="6"/>
                    <a:pt x="15" y="0"/>
                    <a:pt x="25" y="1"/>
                  </a:cubicBezTo>
                  <a:close/>
                </a:path>
              </a:pathLst>
            </a:custGeom>
            <a:grpFill/>
            <a:ln>
              <a:noFill/>
            </a:ln>
          </p:spPr>
        </p:sp>
        <p:sp>
          <p:nvSpPr>
            <p:cNvPr id="34" name="Freeform 8">
              <a:extLst>
                <a:ext uri="{FF2B5EF4-FFF2-40B4-BE49-F238E27FC236}">
                  <a16:creationId xmlns:a16="http://schemas.microsoft.com/office/drawing/2014/main" id="{BDD5B6F0-1E17-4DCD-AE5F-ED8C48892FEF}"/>
                </a:ext>
              </a:extLst>
            </p:cNvPr>
            <p:cNvSpPr/>
            <p:nvPr/>
          </p:nvSpPr>
          <p:spPr bwMode="auto">
            <a:xfrm rot="5400000">
              <a:off x="11401349" y="4735882"/>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sp>
        <p:sp>
          <p:nvSpPr>
            <p:cNvPr id="35" name="Freeform 9">
              <a:extLst>
                <a:ext uri="{FF2B5EF4-FFF2-40B4-BE49-F238E27FC236}">
                  <a16:creationId xmlns:a16="http://schemas.microsoft.com/office/drawing/2014/main" id="{0290BE17-E89B-4AF9-B3F6-AF4884D52467}"/>
                </a:ext>
              </a:extLst>
            </p:cNvPr>
            <p:cNvSpPr/>
            <p:nvPr/>
          </p:nvSpPr>
          <p:spPr bwMode="auto">
            <a:xfrm rot="5400000">
              <a:off x="11409487" y="4455410"/>
              <a:ext cx="121406" cy="88130"/>
            </a:xfrm>
            <a:custGeom>
              <a:avLst/>
              <a:gdLst/>
              <a:ahLst/>
              <a:cxnLst/>
              <a:rect l="0" t="0" r="r" b="b"/>
              <a:pathLst>
                <a:path w="37" h="29">
                  <a:moveTo>
                    <a:pt x="18" y="4"/>
                  </a:moveTo>
                  <a:cubicBezTo>
                    <a:pt x="35" y="0"/>
                    <a:pt x="37" y="28"/>
                    <a:pt x="22" y="29"/>
                  </a:cubicBezTo>
                  <a:cubicBezTo>
                    <a:pt x="7" y="28"/>
                    <a:pt x="0" y="14"/>
                    <a:pt x="18" y="4"/>
                  </a:cubicBezTo>
                  <a:close/>
                </a:path>
              </a:pathLst>
            </a:custGeom>
            <a:grpFill/>
            <a:ln>
              <a:noFill/>
            </a:ln>
          </p:spPr>
        </p:sp>
        <p:sp>
          <p:nvSpPr>
            <p:cNvPr id="36" name="Freeform 11">
              <a:extLst>
                <a:ext uri="{FF2B5EF4-FFF2-40B4-BE49-F238E27FC236}">
                  <a16:creationId xmlns:a16="http://schemas.microsoft.com/office/drawing/2014/main" id="{85F63089-F77F-4F02-8417-AAC1847FBCA7}"/>
                </a:ext>
              </a:extLst>
            </p:cNvPr>
            <p:cNvSpPr/>
            <p:nvPr/>
          </p:nvSpPr>
          <p:spPr bwMode="auto">
            <a:xfrm rot="5400000">
              <a:off x="11369848" y="4194178"/>
              <a:ext cx="143559" cy="102819"/>
            </a:xfrm>
            <a:custGeom>
              <a:avLst/>
              <a:gdLst/>
              <a:ahLst/>
              <a:cxnLst/>
              <a:rect l="0" t="0" r="r" b="b"/>
              <a:pathLst>
                <a:path w="44" h="34">
                  <a:moveTo>
                    <a:pt x="31" y="1"/>
                  </a:moveTo>
                  <a:cubicBezTo>
                    <a:pt x="39" y="0"/>
                    <a:pt x="44" y="12"/>
                    <a:pt x="42" y="19"/>
                  </a:cubicBezTo>
                  <a:cubicBezTo>
                    <a:pt x="25" y="34"/>
                    <a:pt x="0" y="8"/>
                    <a:pt x="31" y="1"/>
                  </a:cubicBezTo>
                  <a:close/>
                </a:path>
              </a:pathLst>
            </a:custGeom>
            <a:grpFill/>
            <a:ln>
              <a:noFill/>
            </a:ln>
          </p:spPr>
        </p:sp>
        <p:sp>
          <p:nvSpPr>
            <p:cNvPr id="37" name="Freeform 12">
              <a:extLst>
                <a:ext uri="{FF2B5EF4-FFF2-40B4-BE49-F238E27FC236}">
                  <a16:creationId xmlns:a16="http://schemas.microsoft.com/office/drawing/2014/main" id="{7B01CD5E-570F-4CBF-9904-94F30D928C54}"/>
                </a:ext>
              </a:extLst>
            </p:cNvPr>
            <p:cNvSpPr/>
            <p:nvPr/>
          </p:nvSpPr>
          <p:spPr bwMode="auto">
            <a:xfrm rot="5400000">
              <a:off x="11381624" y="3691697"/>
              <a:ext cx="134697" cy="81603"/>
            </a:xfrm>
            <a:custGeom>
              <a:avLst/>
              <a:gdLst/>
              <a:ahLst/>
              <a:cxnLst/>
              <a:rect l="0" t="0" r="r" b="b"/>
              <a:pathLst>
                <a:path w="41" h="27">
                  <a:moveTo>
                    <a:pt x="22" y="0"/>
                  </a:moveTo>
                  <a:cubicBezTo>
                    <a:pt x="41" y="12"/>
                    <a:pt x="24" y="27"/>
                    <a:pt x="8" y="20"/>
                  </a:cubicBezTo>
                  <a:cubicBezTo>
                    <a:pt x="0" y="7"/>
                    <a:pt x="8" y="0"/>
                    <a:pt x="22" y="0"/>
                  </a:cubicBezTo>
                  <a:close/>
                </a:path>
              </a:pathLst>
            </a:custGeom>
            <a:grpFill/>
            <a:ln>
              <a:noFill/>
            </a:ln>
          </p:spPr>
        </p:sp>
        <p:sp>
          <p:nvSpPr>
            <p:cNvPr id="38" name="Freeform 13">
              <a:extLst>
                <a:ext uri="{FF2B5EF4-FFF2-40B4-BE49-F238E27FC236}">
                  <a16:creationId xmlns:a16="http://schemas.microsoft.com/office/drawing/2014/main" id="{7EE6A672-2915-4B03-99A9-9364D5F1521E}"/>
                </a:ext>
              </a:extLst>
            </p:cNvPr>
            <p:cNvSpPr/>
            <p:nvPr/>
          </p:nvSpPr>
          <p:spPr bwMode="auto">
            <a:xfrm rot="5400000">
              <a:off x="11417787" y="3075050"/>
              <a:ext cx="124951" cy="69362"/>
            </a:xfrm>
            <a:custGeom>
              <a:avLst/>
              <a:gdLst/>
              <a:ahLst/>
              <a:cxnLst/>
              <a:rect l="0" t="0" r="r" b="b"/>
              <a:pathLst>
                <a:path w="38" h="23">
                  <a:moveTo>
                    <a:pt x="26" y="0"/>
                  </a:moveTo>
                  <a:cubicBezTo>
                    <a:pt x="38" y="0"/>
                    <a:pt x="37" y="20"/>
                    <a:pt x="25" y="23"/>
                  </a:cubicBezTo>
                  <a:cubicBezTo>
                    <a:pt x="0" y="23"/>
                    <a:pt x="5" y="1"/>
                    <a:pt x="26" y="0"/>
                  </a:cubicBezTo>
                  <a:close/>
                </a:path>
              </a:pathLst>
            </a:custGeom>
            <a:grpFill/>
            <a:ln>
              <a:noFill/>
            </a:ln>
          </p:spPr>
        </p:sp>
        <p:sp>
          <p:nvSpPr>
            <p:cNvPr id="39" name="Freeform 14">
              <a:extLst>
                <a:ext uri="{FF2B5EF4-FFF2-40B4-BE49-F238E27FC236}">
                  <a16:creationId xmlns:a16="http://schemas.microsoft.com/office/drawing/2014/main" id="{2136B643-14E1-443A-BC1C-06ADAE65C30F}"/>
                </a:ext>
              </a:extLst>
            </p:cNvPr>
            <p:cNvSpPr/>
            <p:nvPr/>
          </p:nvSpPr>
          <p:spPr bwMode="auto">
            <a:xfrm rot="5400000">
              <a:off x="11376729" y="3335597"/>
              <a:ext cx="134697" cy="84866"/>
            </a:xfrm>
            <a:custGeom>
              <a:avLst/>
              <a:gdLst/>
              <a:ahLst/>
              <a:cxnLst/>
              <a:rect l="0" t="0" r="r" b="b"/>
              <a:pathLst>
                <a:path w="41" h="28">
                  <a:moveTo>
                    <a:pt x="26" y="1"/>
                  </a:moveTo>
                  <a:cubicBezTo>
                    <a:pt x="34" y="0"/>
                    <a:pt x="41" y="12"/>
                    <a:pt x="39" y="20"/>
                  </a:cubicBezTo>
                  <a:cubicBezTo>
                    <a:pt x="17" y="28"/>
                    <a:pt x="0" y="12"/>
                    <a:pt x="26" y="1"/>
                  </a:cubicBezTo>
                  <a:close/>
                </a:path>
              </a:pathLst>
            </a:custGeom>
            <a:grpFill/>
            <a:ln>
              <a:noFill/>
            </a:ln>
          </p:spPr>
        </p:sp>
        <p:sp>
          <p:nvSpPr>
            <p:cNvPr id="40" name="Freeform 16">
              <a:extLst>
                <a:ext uri="{FF2B5EF4-FFF2-40B4-BE49-F238E27FC236}">
                  <a16:creationId xmlns:a16="http://schemas.microsoft.com/office/drawing/2014/main" id="{867FA393-4F37-4E1A-870B-F96775FAB7E8}"/>
                </a:ext>
              </a:extLst>
            </p:cNvPr>
            <p:cNvSpPr/>
            <p:nvPr/>
          </p:nvSpPr>
          <p:spPr bwMode="auto">
            <a:xfrm rot="5400000">
              <a:off x="11360464" y="3934729"/>
              <a:ext cx="143559" cy="97107"/>
            </a:xfrm>
            <a:custGeom>
              <a:avLst/>
              <a:gdLst/>
              <a:ahLst/>
              <a:cxnLst/>
              <a:rect l="0" t="0" r="r" b="b"/>
              <a:pathLst>
                <a:path w="44" h="32">
                  <a:moveTo>
                    <a:pt x="31" y="1"/>
                  </a:moveTo>
                  <a:cubicBezTo>
                    <a:pt x="40" y="0"/>
                    <a:pt x="44" y="8"/>
                    <a:pt x="43" y="15"/>
                  </a:cubicBezTo>
                  <a:cubicBezTo>
                    <a:pt x="29" y="32"/>
                    <a:pt x="0" y="6"/>
                    <a:pt x="31" y="1"/>
                  </a:cubicBezTo>
                  <a:close/>
                </a:path>
              </a:pathLst>
            </a:custGeom>
            <a:grpFill/>
            <a:ln>
              <a:noFill/>
            </a:ln>
          </p:spPr>
        </p:sp>
        <p:sp>
          <p:nvSpPr>
            <p:cNvPr id="41" name="Freeform 17">
              <a:extLst>
                <a:ext uri="{FF2B5EF4-FFF2-40B4-BE49-F238E27FC236}">
                  <a16:creationId xmlns:a16="http://schemas.microsoft.com/office/drawing/2014/main" id="{E225A1BE-FAD2-4764-A7E4-A6DA07D0573B}"/>
                </a:ext>
              </a:extLst>
            </p:cNvPr>
            <p:cNvSpPr/>
            <p:nvPr/>
          </p:nvSpPr>
          <p:spPr bwMode="auto">
            <a:xfrm rot="5400000">
              <a:off x="11395443" y="5347417"/>
              <a:ext cx="94821" cy="69362"/>
            </a:xfrm>
            <a:custGeom>
              <a:avLst/>
              <a:gdLst/>
              <a:ahLst/>
              <a:cxnLst/>
              <a:rect l="0" t="0" r="r" b="b"/>
              <a:pathLst>
                <a:path w="29" h="23">
                  <a:moveTo>
                    <a:pt x="13" y="0"/>
                  </a:moveTo>
                  <a:cubicBezTo>
                    <a:pt x="27" y="0"/>
                    <a:pt x="29" y="22"/>
                    <a:pt x="13" y="23"/>
                  </a:cubicBezTo>
                  <a:cubicBezTo>
                    <a:pt x="2" y="22"/>
                    <a:pt x="0" y="2"/>
                    <a:pt x="13" y="0"/>
                  </a:cubicBezTo>
                  <a:close/>
                </a:path>
              </a:pathLst>
            </a:custGeom>
            <a:grpFill/>
            <a:ln>
              <a:noFill/>
            </a:ln>
          </p:spPr>
        </p:sp>
        <p:sp>
          <p:nvSpPr>
            <p:cNvPr id="42" name="Freeform 21">
              <a:extLst>
                <a:ext uri="{FF2B5EF4-FFF2-40B4-BE49-F238E27FC236}">
                  <a16:creationId xmlns:a16="http://schemas.microsoft.com/office/drawing/2014/main" id="{25D65388-C7E0-4C07-822A-03C5009C6D1E}"/>
                </a:ext>
              </a:extLst>
            </p:cNvPr>
            <p:cNvSpPr/>
            <p:nvPr/>
          </p:nvSpPr>
          <p:spPr bwMode="auto">
            <a:xfrm rot="5400000">
              <a:off x="11343434" y="5658571"/>
              <a:ext cx="140901" cy="102819"/>
            </a:xfrm>
            <a:custGeom>
              <a:avLst/>
              <a:gdLst/>
              <a:ahLst/>
              <a:cxnLst/>
              <a:rect l="0" t="0" r="r" b="b"/>
              <a:pathLst>
                <a:path w="43" h="34">
                  <a:moveTo>
                    <a:pt x="24" y="0"/>
                  </a:moveTo>
                  <a:cubicBezTo>
                    <a:pt x="43" y="3"/>
                    <a:pt x="28" y="34"/>
                    <a:pt x="14" y="23"/>
                  </a:cubicBezTo>
                  <a:cubicBezTo>
                    <a:pt x="0" y="28"/>
                    <a:pt x="4" y="5"/>
                    <a:pt x="24" y="0"/>
                  </a:cubicBezTo>
                  <a:close/>
                </a:path>
              </a:pathLst>
            </a:custGeom>
            <a:grpFill/>
            <a:ln>
              <a:noFill/>
            </a:ln>
          </p:spPr>
        </p:sp>
        <p:sp>
          <p:nvSpPr>
            <p:cNvPr id="43" name="Freeform 25">
              <a:extLst>
                <a:ext uri="{FF2B5EF4-FFF2-40B4-BE49-F238E27FC236}">
                  <a16:creationId xmlns:a16="http://schemas.microsoft.com/office/drawing/2014/main" id="{E1D79822-C494-449C-B439-F437DAD4F218}"/>
                </a:ext>
              </a:extLst>
            </p:cNvPr>
            <p:cNvSpPr/>
            <p:nvPr/>
          </p:nvSpPr>
          <p:spPr bwMode="auto">
            <a:xfrm rot="5400000">
              <a:off x="11324095" y="6423833"/>
              <a:ext cx="134697" cy="93843"/>
            </a:xfrm>
            <a:custGeom>
              <a:avLst/>
              <a:gdLst/>
              <a:ahLst/>
              <a:cxnLst/>
              <a:rect l="0" t="0" r="r" b="b"/>
              <a:pathLst>
                <a:path w="41" h="31">
                  <a:moveTo>
                    <a:pt x="23" y="0"/>
                  </a:moveTo>
                  <a:cubicBezTo>
                    <a:pt x="40" y="1"/>
                    <a:pt x="41" y="31"/>
                    <a:pt x="17" y="25"/>
                  </a:cubicBezTo>
                  <a:cubicBezTo>
                    <a:pt x="0" y="7"/>
                    <a:pt x="17" y="4"/>
                    <a:pt x="23" y="0"/>
                  </a:cubicBezTo>
                  <a:close/>
                </a:path>
              </a:pathLst>
            </a:custGeom>
            <a:grpFill/>
            <a:ln>
              <a:noFill/>
            </a:ln>
          </p:spPr>
        </p:sp>
        <p:sp>
          <p:nvSpPr>
            <p:cNvPr id="44" name="Freeform 29">
              <a:extLst>
                <a:ext uri="{FF2B5EF4-FFF2-40B4-BE49-F238E27FC236}">
                  <a16:creationId xmlns:a16="http://schemas.microsoft.com/office/drawing/2014/main" id="{CDB324E5-E8D9-40E3-BAB4-1F87E67E4F46}"/>
                </a:ext>
              </a:extLst>
            </p:cNvPr>
            <p:cNvSpPr/>
            <p:nvPr/>
          </p:nvSpPr>
          <p:spPr bwMode="auto">
            <a:xfrm rot="5400000">
              <a:off x="11324317" y="5897278"/>
              <a:ext cx="118747" cy="120771"/>
            </a:xfrm>
            <a:custGeom>
              <a:avLst/>
              <a:gdLst/>
              <a:ahLst/>
              <a:cxnLst/>
              <a:rect l="0" t="0" r="r" b="b"/>
              <a:pathLst>
                <a:path w="36" h="40">
                  <a:moveTo>
                    <a:pt x="16" y="4"/>
                  </a:moveTo>
                  <a:cubicBezTo>
                    <a:pt x="36" y="5"/>
                    <a:pt x="33" y="0"/>
                    <a:pt x="34" y="15"/>
                  </a:cubicBezTo>
                  <a:cubicBezTo>
                    <a:pt x="34" y="40"/>
                    <a:pt x="0" y="22"/>
                    <a:pt x="16" y="4"/>
                  </a:cubicBezTo>
                  <a:close/>
                </a:path>
              </a:pathLst>
            </a:custGeom>
            <a:grpFill/>
            <a:ln>
              <a:noFill/>
            </a:ln>
          </p:spPr>
        </p:sp>
        <p:sp>
          <p:nvSpPr>
            <p:cNvPr id="45" name="Freeform 31">
              <a:extLst>
                <a:ext uri="{FF2B5EF4-FFF2-40B4-BE49-F238E27FC236}">
                  <a16:creationId xmlns:a16="http://schemas.microsoft.com/office/drawing/2014/main" id="{15404AB3-12EB-462E-85A2-AF4A7E91D729}"/>
                </a:ext>
              </a:extLst>
            </p:cNvPr>
            <p:cNvSpPr/>
            <p:nvPr/>
          </p:nvSpPr>
          <p:spPr bwMode="auto">
            <a:xfrm rot="5400000">
              <a:off x="11356013" y="6183127"/>
              <a:ext cx="131153" cy="72626"/>
            </a:xfrm>
            <a:custGeom>
              <a:avLst/>
              <a:gdLst/>
              <a:ahLst/>
              <a:cxnLst/>
              <a:rect l="0" t="0" r="r" b="b"/>
              <a:pathLst>
                <a:path w="40" h="24">
                  <a:moveTo>
                    <a:pt x="24" y="0"/>
                  </a:moveTo>
                  <a:cubicBezTo>
                    <a:pt x="40" y="0"/>
                    <a:pt x="38" y="20"/>
                    <a:pt x="25" y="24"/>
                  </a:cubicBezTo>
                  <a:cubicBezTo>
                    <a:pt x="0" y="22"/>
                    <a:pt x="6" y="4"/>
                    <a:pt x="24" y="0"/>
                  </a:cubicBezTo>
                  <a:close/>
                </a:path>
              </a:pathLst>
            </a:custGeom>
            <a:grpFill/>
            <a:ln>
              <a:noFill/>
            </a:ln>
          </p:spPr>
        </p:sp>
        <p:sp>
          <p:nvSpPr>
            <p:cNvPr id="46" name="Freeform 32">
              <a:extLst>
                <a:ext uri="{FF2B5EF4-FFF2-40B4-BE49-F238E27FC236}">
                  <a16:creationId xmlns:a16="http://schemas.microsoft.com/office/drawing/2014/main" id="{228021CB-53B3-4BCC-A14C-0B6951FC971F}"/>
                </a:ext>
              </a:extLst>
            </p:cNvPr>
            <p:cNvSpPr/>
            <p:nvPr/>
          </p:nvSpPr>
          <p:spPr bwMode="auto">
            <a:xfrm rot="5400000">
              <a:off x="11104198" y="3296179"/>
              <a:ext cx="144445" cy="106083"/>
            </a:xfrm>
            <a:custGeom>
              <a:avLst/>
              <a:gdLst/>
              <a:ahLst/>
              <a:cxnLst/>
              <a:rect l="0" t="0" r="r" b="b"/>
              <a:pathLst>
                <a:path w="44" h="35">
                  <a:moveTo>
                    <a:pt x="28" y="0"/>
                  </a:moveTo>
                  <a:cubicBezTo>
                    <a:pt x="36" y="1"/>
                    <a:pt x="44" y="12"/>
                    <a:pt x="42" y="21"/>
                  </a:cubicBezTo>
                  <a:cubicBezTo>
                    <a:pt x="23" y="35"/>
                    <a:pt x="0" y="7"/>
                    <a:pt x="28" y="0"/>
                  </a:cubicBezTo>
                  <a:close/>
                </a:path>
              </a:pathLst>
            </a:custGeom>
            <a:grpFill/>
            <a:ln>
              <a:noFill/>
            </a:ln>
          </p:spPr>
        </p:sp>
        <p:sp>
          <p:nvSpPr>
            <p:cNvPr id="47" name="Freeform 33">
              <a:extLst>
                <a:ext uri="{FF2B5EF4-FFF2-40B4-BE49-F238E27FC236}">
                  <a16:creationId xmlns:a16="http://schemas.microsoft.com/office/drawing/2014/main" id="{B353D0BC-00A6-4EA4-9311-9FCB88CC2021}"/>
                </a:ext>
              </a:extLst>
            </p:cNvPr>
            <p:cNvSpPr/>
            <p:nvPr/>
          </p:nvSpPr>
          <p:spPr bwMode="auto">
            <a:xfrm rot="5400000">
              <a:off x="11134111" y="4387490"/>
              <a:ext cx="151535" cy="75075"/>
            </a:xfrm>
            <a:custGeom>
              <a:avLst/>
              <a:gdLst/>
              <a:ahLst/>
              <a:cxnLst/>
              <a:rect l="0" t="0" r="r" b="b"/>
              <a:pathLst>
                <a:path w="46" h="25">
                  <a:moveTo>
                    <a:pt x="23" y="0"/>
                  </a:moveTo>
                  <a:cubicBezTo>
                    <a:pt x="32" y="1"/>
                    <a:pt x="46" y="21"/>
                    <a:pt x="29" y="25"/>
                  </a:cubicBezTo>
                  <a:cubicBezTo>
                    <a:pt x="10" y="23"/>
                    <a:pt x="0" y="9"/>
                    <a:pt x="23" y="0"/>
                  </a:cubicBezTo>
                  <a:close/>
                </a:path>
              </a:pathLst>
            </a:custGeom>
            <a:grpFill/>
            <a:ln>
              <a:noFill/>
            </a:ln>
          </p:spPr>
        </p:sp>
        <p:sp>
          <p:nvSpPr>
            <p:cNvPr id="48" name="Freeform 34">
              <a:extLst>
                <a:ext uri="{FF2B5EF4-FFF2-40B4-BE49-F238E27FC236}">
                  <a16:creationId xmlns:a16="http://schemas.microsoft.com/office/drawing/2014/main" id="{0E001FD3-6EDD-47A3-9916-826E1595DAB3}"/>
                </a:ext>
              </a:extLst>
            </p:cNvPr>
            <p:cNvSpPr/>
            <p:nvPr/>
          </p:nvSpPr>
          <p:spPr bwMode="auto">
            <a:xfrm rot="5400000">
              <a:off x="11138041" y="5384813"/>
              <a:ext cx="134697" cy="84051"/>
            </a:xfrm>
            <a:custGeom>
              <a:avLst/>
              <a:gdLst/>
              <a:ahLst/>
              <a:cxnLst/>
              <a:rect l="0" t="0" r="r" b="b"/>
              <a:pathLst>
                <a:path w="41" h="28">
                  <a:moveTo>
                    <a:pt x="22" y="0"/>
                  </a:moveTo>
                  <a:cubicBezTo>
                    <a:pt x="41" y="13"/>
                    <a:pt x="24" y="28"/>
                    <a:pt x="8" y="21"/>
                  </a:cubicBezTo>
                  <a:cubicBezTo>
                    <a:pt x="0" y="8"/>
                    <a:pt x="8" y="0"/>
                    <a:pt x="22" y="0"/>
                  </a:cubicBezTo>
                  <a:close/>
                </a:path>
              </a:pathLst>
            </a:custGeom>
            <a:grpFill/>
            <a:ln>
              <a:noFill/>
            </a:ln>
          </p:spPr>
        </p:sp>
        <p:sp>
          <p:nvSpPr>
            <p:cNvPr id="49" name="Freeform 35">
              <a:extLst>
                <a:ext uri="{FF2B5EF4-FFF2-40B4-BE49-F238E27FC236}">
                  <a16:creationId xmlns:a16="http://schemas.microsoft.com/office/drawing/2014/main" id="{FE214D5B-D151-4E09-A01E-BEAAF9C679ED}"/>
                </a:ext>
              </a:extLst>
            </p:cNvPr>
            <p:cNvSpPr/>
            <p:nvPr/>
          </p:nvSpPr>
          <p:spPr bwMode="auto">
            <a:xfrm rot="5400000">
              <a:off x="11133693" y="4595717"/>
              <a:ext cx="131153" cy="84866"/>
            </a:xfrm>
            <a:custGeom>
              <a:avLst/>
              <a:gdLst/>
              <a:ahLst/>
              <a:cxnLst/>
              <a:rect l="0" t="0" r="r" b="b"/>
              <a:pathLst>
                <a:path w="40" h="28">
                  <a:moveTo>
                    <a:pt x="27" y="1"/>
                  </a:moveTo>
                  <a:cubicBezTo>
                    <a:pt x="35" y="0"/>
                    <a:pt x="40" y="10"/>
                    <a:pt x="38" y="17"/>
                  </a:cubicBezTo>
                  <a:cubicBezTo>
                    <a:pt x="17" y="28"/>
                    <a:pt x="0" y="7"/>
                    <a:pt x="27" y="1"/>
                  </a:cubicBezTo>
                  <a:close/>
                </a:path>
              </a:pathLst>
            </a:custGeom>
            <a:grpFill/>
            <a:ln>
              <a:noFill/>
            </a:ln>
          </p:spPr>
        </p:sp>
        <p:sp>
          <p:nvSpPr>
            <p:cNvPr id="50" name="Freeform 36">
              <a:extLst>
                <a:ext uri="{FF2B5EF4-FFF2-40B4-BE49-F238E27FC236}">
                  <a16:creationId xmlns:a16="http://schemas.microsoft.com/office/drawing/2014/main" id="{3024EF13-0A45-49DD-B0F4-FA3A5169EFFE}"/>
                </a:ext>
              </a:extLst>
            </p:cNvPr>
            <p:cNvSpPr/>
            <p:nvPr/>
          </p:nvSpPr>
          <p:spPr bwMode="auto">
            <a:xfrm rot="5400000">
              <a:off x="11105830" y="6046702"/>
              <a:ext cx="144445" cy="102819"/>
            </a:xfrm>
            <a:custGeom>
              <a:avLst/>
              <a:gdLst/>
              <a:ahLst/>
              <a:cxnLst/>
              <a:rect l="0" t="0" r="r" b="b"/>
              <a:pathLst>
                <a:path w="44" h="34">
                  <a:moveTo>
                    <a:pt x="31" y="1"/>
                  </a:moveTo>
                  <a:cubicBezTo>
                    <a:pt x="44" y="3"/>
                    <a:pt x="38" y="34"/>
                    <a:pt x="25" y="22"/>
                  </a:cubicBezTo>
                  <a:cubicBezTo>
                    <a:pt x="0" y="28"/>
                    <a:pt x="14" y="0"/>
                    <a:pt x="31" y="1"/>
                  </a:cubicBezTo>
                  <a:close/>
                </a:path>
              </a:pathLst>
            </a:custGeom>
            <a:grpFill/>
            <a:ln>
              <a:noFill/>
            </a:ln>
          </p:spPr>
        </p:sp>
        <p:sp>
          <p:nvSpPr>
            <p:cNvPr id="51" name="Freeform 37">
              <a:extLst>
                <a:ext uri="{FF2B5EF4-FFF2-40B4-BE49-F238E27FC236}">
                  <a16:creationId xmlns:a16="http://schemas.microsoft.com/office/drawing/2014/main" id="{95E0BDAE-48A7-4752-A150-74DA4BAE5E4B}"/>
                </a:ext>
              </a:extLst>
            </p:cNvPr>
            <p:cNvSpPr/>
            <p:nvPr/>
          </p:nvSpPr>
          <p:spPr bwMode="auto">
            <a:xfrm rot="5400000">
              <a:off x="11117596" y="3060239"/>
              <a:ext cx="115202" cy="121588"/>
            </a:xfrm>
            <a:custGeom>
              <a:avLst/>
              <a:gdLst/>
              <a:ahLst/>
              <a:cxnLst/>
              <a:rect l="0" t="0" r="r" b="b"/>
              <a:pathLst>
                <a:path w="35" h="40">
                  <a:moveTo>
                    <a:pt x="16" y="4"/>
                  </a:moveTo>
                  <a:cubicBezTo>
                    <a:pt x="35" y="4"/>
                    <a:pt x="32" y="0"/>
                    <a:pt x="33" y="15"/>
                  </a:cubicBezTo>
                  <a:cubicBezTo>
                    <a:pt x="34" y="40"/>
                    <a:pt x="0" y="22"/>
                    <a:pt x="16" y="4"/>
                  </a:cubicBezTo>
                  <a:close/>
                </a:path>
              </a:pathLst>
            </a:custGeom>
            <a:grpFill/>
            <a:ln>
              <a:noFill/>
            </a:ln>
          </p:spPr>
        </p:sp>
        <p:sp>
          <p:nvSpPr>
            <p:cNvPr id="52" name="Freeform 38">
              <a:extLst>
                <a:ext uri="{FF2B5EF4-FFF2-40B4-BE49-F238E27FC236}">
                  <a16:creationId xmlns:a16="http://schemas.microsoft.com/office/drawing/2014/main" id="{DE128EDB-3179-4F47-8B37-BEDE3B82FFC7}"/>
                </a:ext>
              </a:extLst>
            </p:cNvPr>
            <p:cNvSpPr/>
            <p:nvPr/>
          </p:nvSpPr>
          <p:spPr bwMode="auto">
            <a:xfrm rot="5400000">
              <a:off x="11125265" y="4900335"/>
              <a:ext cx="127608" cy="69362"/>
            </a:xfrm>
            <a:custGeom>
              <a:avLst/>
              <a:gdLst/>
              <a:ahLst/>
              <a:cxnLst/>
              <a:rect l="0" t="0" r="r" b="b"/>
              <a:pathLst>
                <a:path w="39" h="23">
                  <a:moveTo>
                    <a:pt x="26" y="0"/>
                  </a:moveTo>
                  <a:cubicBezTo>
                    <a:pt x="39" y="1"/>
                    <a:pt x="38" y="21"/>
                    <a:pt x="26" y="23"/>
                  </a:cubicBezTo>
                  <a:cubicBezTo>
                    <a:pt x="0" y="23"/>
                    <a:pt x="5" y="2"/>
                    <a:pt x="26" y="0"/>
                  </a:cubicBezTo>
                  <a:close/>
                </a:path>
              </a:pathLst>
            </a:custGeom>
            <a:grpFill/>
            <a:ln>
              <a:noFill/>
            </a:ln>
          </p:spPr>
        </p:sp>
        <p:sp>
          <p:nvSpPr>
            <p:cNvPr id="53" name="Freeform 39">
              <a:extLst>
                <a:ext uri="{FF2B5EF4-FFF2-40B4-BE49-F238E27FC236}">
                  <a16:creationId xmlns:a16="http://schemas.microsoft.com/office/drawing/2014/main" id="{E09CDD49-7B7B-42C0-A09E-6CFB3CDFF6A1}"/>
                </a:ext>
              </a:extLst>
            </p:cNvPr>
            <p:cNvSpPr/>
            <p:nvPr/>
          </p:nvSpPr>
          <p:spPr bwMode="auto">
            <a:xfrm rot="5400000">
              <a:off x="11117373" y="5141456"/>
              <a:ext cx="131153" cy="81603"/>
            </a:xfrm>
            <a:custGeom>
              <a:avLst/>
              <a:gdLst/>
              <a:ahLst/>
              <a:cxnLst/>
              <a:rect l="0" t="0" r="r" b="b"/>
              <a:pathLst>
                <a:path w="40" h="27">
                  <a:moveTo>
                    <a:pt x="25" y="0"/>
                  </a:moveTo>
                  <a:cubicBezTo>
                    <a:pt x="34" y="0"/>
                    <a:pt x="40" y="11"/>
                    <a:pt x="38" y="20"/>
                  </a:cubicBezTo>
                  <a:cubicBezTo>
                    <a:pt x="17" y="27"/>
                    <a:pt x="0" y="12"/>
                    <a:pt x="25" y="0"/>
                  </a:cubicBezTo>
                  <a:close/>
                </a:path>
              </a:pathLst>
            </a:custGeom>
            <a:grpFill/>
            <a:ln>
              <a:noFill/>
            </a:ln>
          </p:spPr>
        </p:sp>
        <p:sp>
          <p:nvSpPr>
            <p:cNvPr id="54" name="Freeform 40">
              <a:extLst>
                <a:ext uri="{FF2B5EF4-FFF2-40B4-BE49-F238E27FC236}">
                  <a16:creationId xmlns:a16="http://schemas.microsoft.com/office/drawing/2014/main" id="{93C5D839-4CD5-4165-9091-7D9B92CDC1D2}"/>
                </a:ext>
              </a:extLst>
            </p:cNvPr>
            <p:cNvSpPr/>
            <p:nvPr/>
          </p:nvSpPr>
          <p:spPr bwMode="auto">
            <a:xfrm rot="5400000">
              <a:off x="11112337" y="2598157"/>
              <a:ext cx="134697" cy="81603"/>
            </a:xfrm>
            <a:custGeom>
              <a:avLst/>
              <a:gdLst/>
              <a:ahLst/>
              <a:cxnLst/>
              <a:rect l="0" t="0" r="r" b="b"/>
              <a:pathLst>
                <a:path w="41" h="27">
                  <a:moveTo>
                    <a:pt x="19" y="0"/>
                  </a:moveTo>
                  <a:cubicBezTo>
                    <a:pt x="41" y="9"/>
                    <a:pt x="28" y="27"/>
                    <a:pt x="7" y="20"/>
                  </a:cubicBezTo>
                  <a:cubicBezTo>
                    <a:pt x="0" y="8"/>
                    <a:pt x="7" y="1"/>
                    <a:pt x="19" y="0"/>
                  </a:cubicBezTo>
                  <a:close/>
                </a:path>
              </a:pathLst>
            </a:custGeom>
            <a:grpFill/>
            <a:ln>
              <a:noFill/>
            </a:ln>
          </p:spPr>
        </p:sp>
        <p:sp>
          <p:nvSpPr>
            <p:cNvPr id="55" name="Freeform 41">
              <a:extLst>
                <a:ext uri="{FF2B5EF4-FFF2-40B4-BE49-F238E27FC236}">
                  <a16:creationId xmlns:a16="http://schemas.microsoft.com/office/drawing/2014/main" id="{3C7F638A-BB6D-4B24-A7F9-03BF8087459B}"/>
                </a:ext>
              </a:extLst>
            </p:cNvPr>
            <p:cNvSpPr/>
            <p:nvPr/>
          </p:nvSpPr>
          <p:spPr bwMode="auto">
            <a:xfrm rot="5400000">
              <a:off x="11105830" y="6278710"/>
              <a:ext cx="144445" cy="78339"/>
            </a:xfrm>
            <a:custGeom>
              <a:avLst/>
              <a:gdLst/>
              <a:ahLst/>
              <a:cxnLst/>
              <a:rect l="0" t="0" r="r" b="b"/>
              <a:pathLst>
                <a:path w="44" h="26">
                  <a:moveTo>
                    <a:pt x="29" y="0"/>
                  </a:moveTo>
                  <a:cubicBezTo>
                    <a:pt x="44" y="3"/>
                    <a:pt x="40" y="22"/>
                    <a:pt x="26" y="26"/>
                  </a:cubicBezTo>
                  <a:cubicBezTo>
                    <a:pt x="0" y="25"/>
                    <a:pt x="11" y="6"/>
                    <a:pt x="29" y="0"/>
                  </a:cubicBezTo>
                  <a:close/>
                </a:path>
              </a:pathLst>
            </a:custGeom>
            <a:grpFill/>
            <a:ln>
              <a:noFill/>
            </a:ln>
          </p:spPr>
        </p:sp>
        <p:sp>
          <p:nvSpPr>
            <p:cNvPr id="56" name="Freeform 42">
              <a:extLst>
                <a:ext uri="{FF2B5EF4-FFF2-40B4-BE49-F238E27FC236}">
                  <a16:creationId xmlns:a16="http://schemas.microsoft.com/office/drawing/2014/main" id="{5B59DB64-329B-45EA-8A67-4213A886B5B2}"/>
                </a:ext>
              </a:extLst>
            </p:cNvPr>
            <p:cNvSpPr/>
            <p:nvPr/>
          </p:nvSpPr>
          <p:spPr bwMode="auto">
            <a:xfrm rot="5400000">
              <a:off x="11093998" y="5596726"/>
              <a:ext cx="144445" cy="97107"/>
            </a:xfrm>
            <a:custGeom>
              <a:avLst/>
              <a:gdLst/>
              <a:ahLst/>
              <a:cxnLst/>
              <a:rect l="0" t="0" r="r" b="b"/>
              <a:pathLst>
                <a:path w="44" h="32">
                  <a:moveTo>
                    <a:pt x="31" y="1"/>
                  </a:moveTo>
                  <a:cubicBezTo>
                    <a:pt x="40" y="0"/>
                    <a:pt x="44" y="8"/>
                    <a:pt x="43" y="16"/>
                  </a:cubicBezTo>
                  <a:cubicBezTo>
                    <a:pt x="29" y="32"/>
                    <a:pt x="0" y="7"/>
                    <a:pt x="31" y="1"/>
                  </a:cubicBezTo>
                  <a:close/>
                </a:path>
              </a:pathLst>
            </a:custGeom>
            <a:grpFill/>
            <a:ln>
              <a:noFill/>
            </a:ln>
          </p:spPr>
        </p:sp>
        <p:sp>
          <p:nvSpPr>
            <p:cNvPr id="57" name="Freeform 44">
              <a:extLst>
                <a:ext uri="{FF2B5EF4-FFF2-40B4-BE49-F238E27FC236}">
                  <a16:creationId xmlns:a16="http://schemas.microsoft.com/office/drawing/2014/main" id="{D8DAB003-6484-4D1D-85AE-93FA09BC5EF5}"/>
                </a:ext>
              </a:extLst>
            </p:cNvPr>
            <p:cNvSpPr/>
            <p:nvPr/>
          </p:nvSpPr>
          <p:spPr bwMode="auto">
            <a:xfrm rot="5400000">
              <a:off x="11097788" y="4080854"/>
              <a:ext cx="131153" cy="84866"/>
            </a:xfrm>
            <a:custGeom>
              <a:avLst/>
              <a:gdLst/>
              <a:ahLst/>
              <a:cxnLst/>
              <a:rect l="0" t="0" r="r" b="b"/>
              <a:pathLst>
                <a:path w="40" h="28">
                  <a:moveTo>
                    <a:pt x="27" y="1"/>
                  </a:moveTo>
                  <a:cubicBezTo>
                    <a:pt x="35" y="0"/>
                    <a:pt x="40" y="10"/>
                    <a:pt x="38" y="17"/>
                  </a:cubicBezTo>
                  <a:cubicBezTo>
                    <a:pt x="17" y="28"/>
                    <a:pt x="0" y="7"/>
                    <a:pt x="27" y="1"/>
                  </a:cubicBezTo>
                  <a:close/>
                </a:path>
              </a:pathLst>
            </a:custGeom>
            <a:grpFill/>
            <a:ln>
              <a:noFill/>
            </a:ln>
          </p:spPr>
        </p:sp>
        <p:sp>
          <p:nvSpPr>
            <p:cNvPr id="58" name="Freeform 45">
              <a:extLst>
                <a:ext uri="{FF2B5EF4-FFF2-40B4-BE49-F238E27FC236}">
                  <a16:creationId xmlns:a16="http://schemas.microsoft.com/office/drawing/2014/main" id="{D49280A1-ACA8-4CD6-9012-AF12660F07E4}"/>
                </a:ext>
              </a:extLst>
            </p:cNvPr>
            <p:cNvSpPr/>
            <p:nvPr/>
          </p:nvSpPr>
          <p:spPr bwMode="auto">
            <a:xfrm rot="5400000">
              <a:off x="11075637" y="5836680"/>
              <a:ext cx="144445" cy="102819"/>
            </a:xfrm>
            <a:custGeom>
              <a:avLst/>
              <a:gdLst/>
              <a:ahLst/>
              <a:cxnLst/>
              <a:rect l="0" t="0" r="r" b="b"/>
              <a:pathLst>
                <a:path w="44" h="34">
                  <a:moveTo>
                    <a:pt x="31" y="0"/>
                  </a:moveTo>
                  <a:cubicBezTo>
                    <a:pt x="39" y="0"/>
                    <a:pt x="44" y="12"/>
                    <a:pt x="42" y="19"/>
                  </a:cubicBezTo>
                  <a:cubicBezTo>
                    <a:pt x="25" y="34"/>
                    <a:pt x="0" y="8"/>
                    <a:pt x="31" y="0"/>
                  </a:cubicBezTo>
                  <a:close/>
                </a:path>
              </a:pathLst>
            </a:custGeom>
            <a:grpFill/>
            <a:ln>
              <a:noFill/>
            </a:ln>
          </p:spPr>
        </p:sp>
        <p:sp>
          <p:nvSpPr>
            <p:cNvPr id="59" name="Freeform 46">
              <a:extLst>
                <a:ext uri="{FF2B5EF4-FFF2-40B4-BE49-F238E27FC236}">
                  <a16:creationId xmlns:a16="http://schemas.microsoft.com/office/drawing/2014/main" id="{C03EAE8C-6089-40E5-9361-2E266A1EEBA3}"/>
                </a:ext>
              </a:extLst>
            </p:cNvPr>
            <p:cNvSpPr/>
            <p:nvPr/>
          </p:nvSpPr>
          <p:spPr bwMode="auto">
            <a:xfrm rot="5400000">
              <a:off x="11124696" y="2830776"/>
              <a:ext cx="121406" cy="81603"/>
            </a:xfrm>
            <a:custGeom>
              <a:avLst/>
              <a:gdLst/>
              <a:ahLst/>
              <a:cxnLst/>
              <a:rect l="0" t="0" r="r" b="b"/>
              <a:pathLst>
                <a:path w="37" h="27">
                  <a:moveTo>
                    <a:pt x="19" y="1"/>
                  </a:moveTo>
                  <a:cubicBezTo>
                    <a:pt x="31" y="2"/>
                    <a:pt x="37" y="24"/>
                    <a:pt x="21" y="27"/>
                  </a:cubicBezTo>
                  <a:cubicBezTo>
                    <a:pt x="1" y="27"/>
                    <a:pt x="0" y="0"/>
                    <a:pt x="19" y="1"/>
                  </a:cubicBezTo>
                  <a:close/>
                </a:path>
              </a:pathLst>
            </a:custGeom>
            <a:grpFill/>
            <a:ln>
              <a:noFill/>
            </a:ln>
          </p:spPr>
        </p:sp>
        <p:sp>
          <p:nvSpPr>
            <p:cNvPr id="60" name="Freeform 47">
              <a:extLst>
                <a:ext uri="{FF2B5EF4-FFF2-40B4-BE49-F238E27FC236}">
                  <a16:creationId xmlns:a16="http://schemas.microsoft.com/office/drawing/2014/main" id="{02E3A077-F087-4E14-A13E-4E9D4369B1F6}"/>
                </a:ext>
              </a:extLst>
            </p:cNvPr>
            <p:cNvSpPr/>
            <p:nvPr/>
          </p:nvSpPr>
          <p:spPr bwMode="auto">
            <a:xfrm rot="5400000">
              <a:off x="11082841" y="3849727"/>
              <a:ext cx="147990" cy="78339"/>
            </a:xfrm>
            <a:custGeom>
              <a:avLst/>
              <a:gdLst/>
              <a:ahLst/>
              <a:cxnLst/>
              <a:rect l="0" t="0" r="r" b="b"/>
              <a:pathLst>
                <a:path w="45" h="26">
                  <a:moveTo>
                    <a:pt x="22" y="0"/>
                  </a:moveTo>
                  <a:cubicBezTo>
                    <a:pt x="32" y="2"/>
                    <a:pt x="45" y="22"/>
                    <a:pt x="28" y="26"/>
                  </a:cubicBezTo>
                  <a:cubicBezTo>
                    <a:pt x="10" y="24"/>
                    <a:pt x="0" y="9"/>
                    <a:pt x="22" y="0"/>
                  </a:cubicBezTo>
                  <a:close/>
                </a:path>
              </a:pathLst>
            </a:custGeom>
            <a:grpFill/>
            <a:ln>
              <a:noFill/>
            </a:ln>
          </p:spPr>
        </p:sp>
        <p:sp>
          <p:nvSpPr>
            <p:cNvPr id="61" name="Freeform 48">
              <a:extLst>
                <a:ext uri="{FF2B5EF4-FFF2-40B4-BE49-F238E27FC236}">
                  <a16:creationId xmlns:a16="http://schemas.microsoft.com/office/drawing/2014/main" id="{7CE4FAAA-45E7-4C86-B59A-F284B79EFD23}"/>
                </a:ext>
              </a:extLst>
            </p:cNvPr>
            <p:cNvSpPr/>
            <p:nvPr/>
          </p:nvSpPr>
          <p:spPr bwMode="auto">
            <a:xfrm rot="5400000">
              <a:off x="11078098" y="3616257"/>
              <a:ext cx="133812" cy="79154"/>
            </a:xfrm>
            <a:custGeom>
              <a:avLst/>
              <a:gdLst/>
              <a:ahLst/>
              <a:cxnLst/>
              <a:rect l="0" t="0" r="r" b="b"/>
              <a:pathLst>
                <a:path w="41" h="26">
                  <a:moveTo>
                    <a:pt x="19" y="0"/>
                  </a:moveTo>
                  <a:cubicBezTo>
                    <a:pt x="41" y="9"/>
                    <a:pt x="28" y="26"/>
                    <a:pt x="7" y="19"/>
                  </a:cubicBezTo>
                  <a:cubicBezTo>
                    <a:pt x="0" y="8"/>
                    <a:pt x="7" y="1"/>
                    <a:pt x="19" y="0"/>
                  </a:cubicBezTo>
                  <a:close/>
                </a:path>
              </a:pathLst>
            </a:custGeom>
            <a:grpFill/>
            <a:ln>
              <a:noFill/>
            </a:ln>
          </p:spPr>
        </p:sp>
        <p:sp>
          <p:nvSpPr>
            <p:cNvPr id="62" name="Freeform 49">
              <a:extLst>
                <a:ext uri="{FF2B5EF4-FFF2-40B4-BE49-F238E27FC236}">
                  <a16:creationId xmlns:a16="http://schemas.microsoft.com/office/drawing/2014/main" id="{E2689B62-CCA1-4EE5-B622-FBA516868916}"/>
                </a:ext>
              </a:extLst>
            </p:cNvPr>
            <p:cNvSpPr/>
            <p:nvPr/>
          </p:nvSpPr>
          <p:spPr bwMode="auto">
            <a:xfrm rot="5400000">
              <a:off x="11076712" y="6507925"/>
              <a:ext cx="127608" cy="81603"/>
            </a:xfrm>
            <a:custGeom>
              <a:avLst/>
              <a:gdLst/>
              <a:ahLst/>
              <a:cxnLst/>
              <a:rect l="0" t="0" r="r" b="b"/>
              <a:pathLst>
                <a:path w="39" h="27">
                  <a:moveTo>
                    <a:pt x="21" y="2"/>
                  </a:moveTo>
                  <a:cubicBezTo>
                    <a:pt x="36" y="0"/>
                    <a:pt x="39" y="17"/>
                    <a:pt x="26" y="24"/>
                  </a:cubicBezTo>
                  <a:cubicBezTo>
                    <a:pt x="8" y="27"/>
                    <a:pt x="0" y="9"/>
                    <a:pt x="21" y="2"/>
                  </a:cubicBezTo>
                  <a:close/>
                </a:path>
              </a:pathLst>
            </a:custGeom>
            <a:grpFill/>
            <a:ln>
              <a:noFill/>
            </a:ln>
          </p:spPr>
        </p:sp>
        <p:sp>
          <p:nvSpPr>
            <p:cNvPr id="63" name="Freeform 8">
              <a:extLst>
                <a:ext uri="{FF2B5EF4-FFF2-40B4-BE49-F238E27FC236}">
                  <a16:creationId xmlns:a16="http://schemas.microsoft.com/office/drawing/2014/main" id="{113638EE-3BCF-4315-A329-3C6766A3890B}"/>
                </a:ext>
              </a:extLst>
            </p:cNvPr>
            <p:cNvSpPr/>
            <p:nvPr/>
          </p:nvSpPr>
          <p:spPr bwMode="auto">
            <a:xfrm rot="5400000">
              <a:off x="11141853" y="34906"/>
              <a:ext cx="131153" cy="88130"/>
            </a:xfrm>
            <a:custGeom>
              <a:avLst/>
              <a:gdLst/>
              <a:ahLst/>
              <a:cxnLst/>
              <a:rect l="0" t="0" r="r" b="b"/>
              <a:pathLst>
                <a:path w="40" h="29">
                  <a:moveTo>
                    <a:pt x="26" y="0"/>
                  </a:moveTo>
                  <a:cubicBezTo>
                    <a:pt x="34" y="0"/>
                    <a:pt x="40" y="10"/>
                    <a:pt x="39" y="20"/>
                  </a:cubicBezTo>
                  <a:cubicBezTo>
                    <a:pt x="17" y="29"/>
                    <a:pt x="0" y="10"/>
                    <a:pt x="26" y="0"/>
                  </a:cubicBezTo>
                  <a:close/>
                </a:path>
              </a:pathLst>
            </a:custGeom>
            <a:grpFill/>
            <a:ln>
              <a:noFill/>
            </a:ln>
          </p:spPr>
        </p:sp>
        <p:sp>
          <p:nvSpPr>
            <p:cNvPr id="64" name="Freeform 106">
              <a:extLst>
                <a:ext uri="{FF2B5EF4-FFF2-40B4-BE49-F238E27FC236}">
                  <a16:creationId xmlns:a16="http://schemas.microsoft.com/office/drawing/2014/main" id="{4FB36B8F-335B-40F2-83BB-C2B2689DC2E9}"/>
                </a:ext>
              </a:extLst>
            </p:cNvPr>
            <p:cNvSpPr/>
            <p:nvPr/>
          </p:nvSpPr>
          <p:spPr bwMode="auto">
            <a:xfrm rot="5400000">
              <a:off x="11301184" y="6639670"/>
              <a:ext cx="134697" cy="97107"/>
            </a:xfrm>
            <a:custGeom>
              <a:avLst/>
              <a:gdLst/>
              <a:ahLst/>
              <a:cxnLst/>
              <a:rect l="0" t="0" r="r" b="b"/>
              <a:pathLst>
                <a:path w="41" h="32">
                  <a:moveTo>
                    <a:pt x="25" y="0"/>
                  </a:moveTo>
                  <a:cubicBezTo>
                    <a:pt x="41" y="13"/>
                    <a:pt x="15" y="32"/>
                    <a:pt x="4" y="18"/>
                  </a:cubicBezTo>
                  <a:cubicBezTo>
                    <a:pt x="0" y="5"/>
                    <a:pt x="15" y="0"/>
                    <a:pt x="25" y="0"/>
                  </a:cubicBezTo>
                  <a:close/>
                </a:path>
              </a:pathLst>
            </a:custGeom>
            <a:grpFill/>
            <a:ln>
              <a:noFill/>
            </a:ln>
          </p:spPr>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601790" y="670561"/>
            <a:ext cx="5419131"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601790" y="2499360"/>
            <a:ext cx="5419131"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97727" y="8510017"/>
            <a:ext cx="1600819" cy="486833"/>
          </a:xfrm>
          <a:prstGeom prst="rect">
            <a:avLst/>
          </a:prstGeom>
        </p:spPr>
        <p:txBody>
          <a:bodyPr vert="horz" lIns="91440" tIns="45720" rIns="91440" bIns="45720" rtlCol="0" anchor="ctr"/>
          <a:lstStyle>
            <a:lvl1pPr algn="l">
              <a:defRPr sz="788">
                <a:solidFill>
                  <a:schemeClr val="tx2"/>
                </a:solidFill>
              </a:defRPr>
            </a:lvl1pPr>
          </a:lstStyle>
          <a:p>
            <a:fld id="{0F082710-245A-48CB-A5F6-8BB1DF6AB298}" type="datetimeFigureOut">
              <a:rPr lang="en-US" dirty="0"/>
              <a:pPr/>
              <a:t>6/17/2025</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2589474" y="2951297"/>
            <a:ext cx="5543296" cy="234046"/>
          </a:xfrm>
          <a:prstGeom prst="rect">
            <a:avLst/>
          </a:prstGeom>
        </p:spPr>
        <p:txBody>
          <a:bodyPr vert="horz" lIns="91440" tIns="45720" rIns="91440" bIns="45720" rtlCol="0" anchor="ctr"/>
          <a:lstStyle>
            <a:lvl1pPr algn="l">
              <a:defRPr sz="788">
                <a:solidFill>
                  <a:schemeClr val="tx2"/>
                </a:solidFill>
              </a:defRPr>
            </a:lvl1pPr>
          </a:lstStyle>
          <a:p>
            <a:r>
              <a:rPr lang="en-US"/>
              <a:t>
              </a:t>
            </a:r>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6445080" y="8510017"/>
            <a:ext cx="281811" cy="486833"/>
          </a:xfrm>
          <a:prstGeom prst="rect">
            <a:avLst/>
          </a:prstGeom>
        </p:spPr>
        <p:txBody>
          <a:bodyPr vert="horz" lIns="91440" tIns="45720" rIns="91440" bIns="45720" rtlCol="0" anchor="ctr"/>
          <a:lstStyle>
            <a:lvl1pPr algn="r">
              <a:defRPr sz="788">
                <a:solidFill>
                  <a:schemeClr val="tx2"/>
                </a:solidFill>
              </a:defRPr>
            </a:lvl1pPr>
          </a:lstStyle>
          <a:p>
            <a:fld id="{24578CCF-2EC4-44CB-A694-F6F6E59A3985}" type="slidenum">
              <a:rPr lang="en-US" dirty="0"/>
              <a:pPr/>
              <a:t>‹nr.›</a:t>
            </a:fld>
            <a:endParaRPr lang="en-US"/>
          </a:p>
        </p:txBody>
      </p:sp>
    </p:spTree>
    <p:extLst>
      <p:ext uri="{BB962C8B-B14F-4D97-AF65-F5344CB8AC3E}">
        <p14:creationId xmlns:p14="http://schemas.microsoft.com/office/powerpoint/2010/main" val="341066051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hf hd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8" userDrawn="1">
          <p15:clr>
            <a:srgbClr val="F26B43"/>
          </p15:clr>
        </p15:guide>
        <p15:guide id="2" pos="3821" userDrawn="1">
          <p15:clr>
            <a:srgbClr val="F26B43"/>
          </p15:clr>
        </p15:guide>
        <p15:guide id="3" pos="2093" userDrawn="1">
          <p15:clr>
            <a:srgbClr val="F26B43"/>
          </p15:clr>
        </p15:guide>
        <p15:guide id="4"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E48860E-A706-9E3E-FC64-5888106ABEEC}"/>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A846152-CA09-6167-89D5-0571E9511159}"/>
              </a:ext>
            </a:extLst>
          </p:cNvPr>
          <p:cNvSpPr>
            <a:spLocks noGrp="1"/>
          </p:cNvSpPr>
          <p:nvPr>
            <p:ph type="ctrTitle"/>
          </p:nvPr>
        </p:nvSpPr>
        <p:spPr/>
        <p:txBody>
          <a:bodyPr/>
          <a:lstStyle/>
          <a:p>
            <a:r>
              <a:rPr lang="da-DK"/>
              <a:t>Kostpolitik </a:t>
            </a:r>
            <a:r>
              <a:rPr lang="da-DK" err="1"/>
              <a:t>Sødisbakke</a:t>
            </a:r>
            <a:br>
              <a:rPr lang="da-DK"/>
            </a:br>
            <a:r>
              <a:rPr lang="da-DK"/>
              <a:t>2025-2026</a:t>
            </a:r>
          </a:p>
        </p:txBody>
      </p:sp>
    </p:spTree>
    <p:extLst>
      <p:ext uri="{BB962C8B-B14F-4D97-AF65-F5344CB8AC3E}">
        <p14:creationId xmlns:p14="http://schemas.microsoft.com/office/powerpoint/2010/main" val="161348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0F5EB-9180-CDFF-AFAA-32714A8CDB7C}"/>
              </a:ext>
            </a:extLst>
          </p:cNvPr>
          <p:cNvSpPr>
            <a:spLocks noGrp="1"/>
          </p:cNvSpPr>
          <p:nvPr>
            <p:ph type="title"/>
          </p:nvPr>
        </p:nvSpPr>
        <p:spPr>
          <a:xfrm>
            <a:off x="601790" y="670561"/>
            <a:ext cx="5419131" cy="848179"/>
          </a:xfrm>
        </p:spPr>
        <p:txBody>
          <a:bodyPr/>
          <a:lstStyle/>
          <a:p>
            <a:pPr algn="ctr"/>
            <a:r>
              <a:rPr lang="da-DK" sz="2400" b="1">
                <a:ea typeface="+mj-lt"/>
                <a:cs typeface="+mj-lt"/>
              </a:rPr>
              <a:t>Motion og bevægelse</a:t>
            </a:r>
            <a:endParaRPr lang="da-DK" sz="2400"/>
          </a:p>
          <a:p>
            <a:endParaRPr lang="da-DK"/>
          </a:p>
        </p:txBody>
      </p:sp>
      <p:pic>
        <p:nvPicPr>
          <p:cNvPr id="8" name="Pladsholder til indhold 7" descr="Et billede, der indeholder skitse, Stregtegning, tegning, stregtegning&#10;&#10;AI-genereret indhold kan være ukorrekt.">
            <a:extLst>
              <a:ext uri="{FF2B5EF4-FFF2-40B4-BE49-F238E27FC236}">
                <a16:creationId xmlns:a16="http://schemas.microsoft.com/office/drawing/2014/main" id="{D3CE9753-C264-F2E2-C1C5-D078DD71A5D3}"/>
              </a:ext>
            </a:extLst>
          </p:cNvPr>
          <p:cNvPicPr>
            <a:picLocks noGrp="1" noChangeAspect="1"/>
          </p:cNvPicPr>
          <p:nvPr>
            <p:ph sz="half" idx="1"/>
          </p:nvPr>
        </p:nvPicPr>
        <p:blipFill>
          <a:blip r:embed="rId2"/>
          <a:stretch>
            <a:fillRect/>
          </a:stretch>
        </p:blipFill>
        <p:spPr>
          <a:xfrm>
            <a:off x="1363790" y="6080807"/>
            <a:ext cx="3892686" cy="2233838"/>
          </a:xfrm>
        </p:spPr>
      </p:pic>
      <p:sp>
        <p:nvSpPr>
          <p:cNvPr id="4" name="Pladsholder til indhold 3">
            <a:extLst>
              <a:ext uri="{FF2B5EF4-FFF2-40B4-BE49-F238E27FC236}">
                <a16:creationId xmlns:a16="http://schemas.microsoft.com/office/drawing/2014/main" id="{CF4D4061-5398-06FB-9D38-F6C0CEF4DBCF}"/>
              </a:ext>
            </a:extLst>
          </p:cNvPr>
          <p:cNvSpPr>
            <a:spLocks noGrp="1"/>
          </p:cNvSpPr>
          <p:nvPr>
            <p:ph sz="half" idx="2"/>
          </p:nvPr>
        </p:nvSpPr>
        <p:spPr>
          <a:xfrm>
            <a:off x="882424" y="1369786"/>
            <a:ext cx="4848211" cy="4701117"/>
          </a:xfrm>
        </p:spPr>
        <p:txBody>
          <a:bodyPr vert="horz" lIns="91440" tIns="45720" rIns="91440" bIns="45720" rtlCol="0" anchor="t">
            <a:normAutofit/>
          </a:bodyPr>
          <a:lstStyle/>
          <a:p>
            <a:r>
              <a:rPr lang="da-DK" sz="1400">
                <a:ea typeface="+mn-lt"/>
                <a:cs typeface="+mn-lt"/>
              </a:rPr>
              <a:t>Kom ud og gå en tur og se den flotte natur. At få frisk luft giver os en masse energi og vores sanser bliver stimuleret. </a:t>
            </a:r>
            <a:endParaRPr lang="da-DK"/>
          </a:p>
          <a:p>
            <a:pPr>
              <a:buClr>
                <a:srgbClr val="C3B2A7"/>
              </a:buClr>
            </a:pPr>
            <a:r>
              <a:rPr lang="da-DK" sz="1400">
                <a:ea typeface="+mn-lt"/>
                <a:cs typeface="+mn-lt"/>
              </a:rPr>
              <a:t>Små hop eller gå op ad en trappe tæller os på skridtmåleren.</a:t>
            </a:r>
            <a:endParaRPr lang="da-DK"/>
          </a:p>
          <a:p>
            <a:pPr>
              <a:buClr>
                <a:srgbClr val="C3B2A7"/>
              </a:buClr>
            </a:pPr>
            <a:r>
              <a:rPr lang="da-DK" sz="1400">
                <a:ea typeface="+mn-lt"/>
                <a:cs typeface="+mn-lt"/>
              </a:rPr>
              <a:t>Dans til musik, det giver både glæde og bevægelse.   </a:t>
            </a:r>
            <a:endParaRPr lang="da-DK"/>
          </a:p>
          <a:p>
            <a:pPr>
              <a:buClr>
                <a:srgbClr val="C3B2A7"/>
              </a:buClr>
            </a:pPr>
            <a:r>
              <a:rPr lang="da-DK" sz="1400">
                <a:ea typeface="+mn-lt"/>
                <a:cs typeface="+mn-lt"/>
              </a:rPr>
              <a:t>Motion og frisk luft er godt for både krop og sind. Det er ikke nødvendigt med hård træning, små daglige bevægelser gør en stor forskel.</a:t>
            </a:r>
            <a:endParaRPr lang="da-DK"/>
          </a:p>
          <a:p>
            <a:pPr>
              <a:buClr>
                <a:srgbClr val="C3B2A7"/>
              </a:buClr>
            </a:pPr>
            <a:r>
              <a:rPr lang="da-DK" sz="1400">
                <a:ea typeface="+mn-lt"/>
                <a:cs typeface="+mn-lt"/>
              </a:rPr>
              <a:t>Når kroppen er i gang, får man bedre appetit, sover bedre og føler sig mere tilpas.</a:t>
            </a:r>
            <a:endParaRPr lang="da-DK"/>
          </a:p>
          <a:p>
            <a:pPr>
              <a:buClr>
                <a:srgbClr val="C3B2A7"/>
              </a:buClr>
            </a:pPr>
            <a:endParaRPr lang="da-DK"/>
          </a:p>
        </p:txBody>
      </p:sp>
      <p:sp>
        <p:nvSpPr>
          <p:cNvPr id="5" name="Pladsholder til dato 4">
            <a:extLst>
              <a:ext uri="{FF2B5EF4-FFF2-40B4-BE49-F238E27FC236}">
                <a16:creationId xmlns:a16="http://schemas.microsoft.com/office/drawing/2014/main" id="{87A21B12-6B6C-A059-0FBF-2A08E2FE594D}"/>
              </a:ext>
            </a:extLst>
          </p:cNvPr>
          <p:cNvSpPr>
            <a:spLocks noGrp="1"/>
          </p:cNvSpPr>
          <p:nvPr>
            <p:ph type="dt" sz="half" idx="10"/>
          </p:nvPr>
        </p:nvSpPr>
        <p:spPr/>
        <p:txBody>
          <a:bodyPr/>
          <a:lstStyle/>
          <a:p>
            <a:fld id="{4765F29A-56BC-4E7B-BC56-4D1B82A429C0}" type="datetime1">
              <a:t>17-06-2025</a:t>
            </a:fld>
            <a:endParaRPr lang="en-US"/>
          </a:p>
        </p:txBody>
      </p:sp>
      <p:sp>
        <p:nvSpPr>
          <p:cNvPr id="6" name="Pladsholder til sidefod 5">
            <a:extLst>
              <a:ext uri="{FF2B5EF4-FFF2-40B4-BE49-F238E27FC236}">
                <a16:creationId xmlns:a16="http://schemas.microsoft.com/office/drawing/2014/main" id="{615D1A29-08B9-56FE-B32F-B9F270D30CAD}"/>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8C840A99-DF49-1206-8E09-E9552FBF7812}"/>
              </a:ext>
            </a:extLst>
          </p:cNvPr>
          <p:cNvSpPr>
            <a:spLocks noGrp="1"/>
          </p:cNvSpPr>
          <p:nvPr>
            <p:ph type="sldNum" sz="quarter" idx="12"/>
          </p:nvPr>
        </p:nvSpPr>
        <p:spPr/>
        <p:txBody>
          <a:bodyPr/>
          <a:lstStyle/>
          <a:p>
            <a:fld id="{24578CCF-2EC4-44CB-A694-F6F6E59A3985}" type="slidenum">
              <a:rPr lang="en-US" dirty="0"/>
              <a:t>10</a:t>
            </a:fld>
            <a:endParaRPr lang="en-US"/>
          </a:p>
        </p:txBody>
      </p:sp>
    </p:spTree>
    <p:extLst>
      <p:ext uri="{BB962C8B-B14F-4D97-AF65-F5344CB8AC3E}">
        <p14:creationId xmlns:p14="http://schemas.microsoft.com/office/powerpoint/2010/main" val="213317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74C12-4458-8B72-A551-503BCAE7A0F5}"/>
              </a:ext>
            </a:extLst>
          </p:cNvPr>
          <p:cNvSpPr>
            <a:spLocks noGrp="1"/>
          </p:cNvSpPr>
          <p:nvPr>
            <p:ph type="title"/>
          </p:nvPr>
        </p:nvSpPr>
        <p:spPr>
          <a:xfrm>
            <a:off x="686456" y="307704"/>
            <a:ext cx="5334465" cy="545798"/>
          </a:xfrm>
        </p:spPr>
        <p:txBody>
          <a:bodyPr>
            <a:normAutofit fontScale="90000"/>
          </a:bodyPr>
          <a:lstStyle/>
          <a:p>
            <a:pPr algn="ctr"/>
            <a:br>
              <a:rPr lang="da-DK" sz="1600" b="1">
                <a:ea typeface="+mj-lt"/>
                <a:cs typeface="+mj-lt"/>
              </a:rPr>
            </a:br>
            <a:br>
              <a:rPr lang="da-DK" sz="1600" b="1">
                <a:ea typeface="+mj-lt"/>
                <a:cs typeface="+mj-lt"/>
              </a:rPr>
            </a:br>
            <a:r>
              <a:rPr lang="da-DK" sz="2400" b="1">
                <a:ea typeface="+mj-lt"/>
                <a:cs typeface="+mj-lt"/>
              </a:rPr>
              <a:t>Ekstra ydelser og egen betaling</a:t>
            </a:r>
            <a:endParaRPr lang="da-DK" sz="2400"/>
          </a:p>
          <a:p>
            <a:endParaRPr lang="da-DK"/>
          </a:p>
        </p:txBody>
      </p:sp>
      <p:pic>
        <p:nvPicPr>
          <p:cNvPr id="8" name="Pladsholder til indhold 7" descr="Et billede, der indeholder kasse, Skraldecontainer&#10;&#10;AI-genereret indhold kan være ukorrekt.">
            <a:extLst>
              <a:ext uri="{FF2B5EF4-FFF2-40B4-BE49-F238E27FC236}">
                <a16:creationId xmlns:a16="http://schemas.microsoft.com/office/drawing/2014/main" id="{48E7CA65-6876-DB48-B348-BBF9889DE788}"/>
              </a:ext>
            </a:extLst>
          </p:cNvPr>
          <p:cNvPicPr>
            <a:picLocks noGrp="1" noChangeAspect="1"/>
          </p:cNvPicPr>
          <p:nvPr>
            <p:ph sz="half" idx="1"/>
          </p:nvPr>
        </p:nvPicPr>
        <p:blipFill>
          <a:blip r:embed="rId2"/>
          <a:stretch>
            <a:fillRect/>
          </a:stretch>
        </p:blipFill>
        <p:spPr>
          <a:xfrm>
            <a:off x="948160" y="2068666"/>
            <a:ext cx="2619375" cy="1743075"/>
          </a:xfrm>
        </p:spPr>
      </p:pic>
      <p:sp>
        <p:nvSpPr>
          <p:cNvPr id="4" name="Pladsholder til indhold 3">
            <a:extLst>
              <a:ext uri="{FF2B5EF4-FFF2-40B4-BE49-F238E27FC236}">
                <a16:creationId xmlns:a16="http://schemas.microsoft.com/office/drawing/2014/main" id="{1025D5AD-FBFE-90DD-69B3-0014A1E8655D}"/>
              </a:ext>
            </a:extLst>
          </p:cNvPr>
          <p:cNvSpPr>
            <a:spLocks noGrp="1"/>
          </p:cNvSpPr>
          <p:nvPr>
            <p:ph sz="half" idx="2"/>
          </p:nvPr>
        </p:nvSpPr>
        <p:spPr>
          <a:xfrm>
            <a:off x="3434519" y="861786"/>
            <a:ext cx="2586403" cy="4979308"/>
          </a:xfrm>
        </p:spPr>
        <p:txBody>
          <a:bodyPr vert="horz" lIns="91440" tIns="45720" rIns="91440" bIns="45720" rtlCol="0" anchor="t">
            <a:normAutofit/>
          </a:bodyPr>
          <a:lstStyle/>
          <a:p>
            <a:r>
              <a:rPr lang="da-DK" sz="1400">
                <a:ea typeface="+mn-lt"/>
                <a:cs typeface="+mn-lt"/>
              </a:rPr>
              <a:t>Der er mulighed for at bestille madvarer til ture eller overnatninger. Køkkenet sørger for at pakke de nødvendige madvarerne til turen.</a:t>
            </a:r>
            <a:endParaRPr lang="da-DK"/>
          </a:p>
          <a:p>
            <a:pPr>
              <a:buClr>
                <a:srgbClr val="C3B2A7"/>
              </a:buClr>
            </a:pPr>
            <a:r>
              <a:rPr lang="da-DK" sz="1400">
                <a:ea typeface="+mn-lt"/>
                <a:cs typeface="+mn-lt"/>
              </a:rPr>
              <a:t>Afdelingen betaler selv for den ekstra forplejning. Dog fratrækkes borgerens andel svarende til den daglige madordning, da borgeren i forvejen betaler for kost gennem den almindelige ordning.</a:t>
            </a:r>
            <a:endParaRPr lang="da-DK"/>
          </a:p>
          <a:p>
            <a:pPr>
              <a:buClr>
                <a:srgbClr val="C3B2A7"/>
              </a:buClr>
            </a:pPr>
            <a:endParaRPr lang="da-DK"/>
          </a:p>
        </p:txBody>
      </p:sp>
      <p:sp>
        <p:nvSpPr>
          <p:cNvPr id="5" name="Pladsholder til dato 4">
            <a:extLst>
              <a:ext uri="{FF2B5EF4-FFF2-40B4-BE49-F238E27FC236}">
                <a16:creationId xmlns:a16="http://schemas.microsoft.com/office/drawing/2014/main" id="{60DBC008-FF78-F013-26CC-43781CCFBFC8}"/>
              </a:ext>
            </a:extLst>
          </p:cNvPr>
          <p:cNvSpPr>
            <a:spLocks noGrp="1"/>
          </p:cNvSpPr>
          <p:nvPr>
            <p:ph type="dt" sz="half" idx="10"/>
          </p:nvPr>
        </p:nvSpPr>
        <p:spPr/>
        <p:txBody>
          <a:bodyPr/>
          <a:lstStyle/>
          <a:p>
            <a:fld id="{8454A433-8394-4B7B-912E-E88386EE82E3}" type="datetime1">
              <a:t>17-06-2025</a:t>
            </a:fld>
            <a:endParaRPr lang="en-US"/>
          </a:p>
        </p:txBody>
      </p:sp>
      <p:sp>
        <p:nvSpPr>
          <p:cNvPr id="6" name="Pladsholder til sidefod 5">
            <a:extLst>
              <a:ext uri="{FF2B5EF4-FFF2-40B4-BE49-F238E27FC236}">
                <a16:creationId xmlns:a16="http://schemas.microsoft.com/office/drawing/2014/main" id="{5F93ADF9-00CC-16ED-0567-7E275E60E7BC}"/>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D6F8AD74-F060-2A30-B56A-C8EDE1D42F38}"/>
              </a:ext>
            </a:extLst>
          </p:cNvPr>
          <p:cNvSpPr>
            <a:spLocks noGrp="1"/>
          </p:cNvSpPr>
          <p:nvPr>
            <p:ph type="sldNum" sz="quarter" idx="12"/>
          </p:nvPr>
        </p:nvSpPr>
        <p:spPr/>
        <p:txBody>
          <a:bodyPr/>
          <a:lstStyle/>
          <a:p>
            <a:fld id="{24578CCF-2EC4-44CB-A694-F6F6E59A3985}" type="slidenum">
              <a:rPr lang="en-US" dirty="0"/>
              <a:t>11</a:t>
            </a:fld>
            <a:endParaRPr lang="en-US"/>
          </a:p>
        </p:txBody>
      </p:sp>
      <p:sp>
        <p:nvSpPr>
          <p:cNvPr id="11" name="Rektangel 10">
            <a:extLst>
              <a:ext uri="{FF2B5EF4-FFF2-40B4-BE49-F238E27FC236}">
                <a16:creationId xmlns:a16="http://schemas.microsoft.com/office/drawing/2014/main" id="{888F47B4-AD74-C5D1-79D9-6A2E893D7C09}"/>
              </a:ext>
            </a:extLst>
          </p:cNvPr>
          <p:cNvSpPr/>
          <p:nvPr/>
        </p:nvSpPr>
        <p:spPr>
          <a:xfrm>
            <a:off x="949063" y="5840213"/>
            <a:ext cx="5062887" cy="3145723"/>
          </a:xfrm>
          <a:prstGeom prst="rect">
            <a:avLst/>
          </a:prstGeom>
          <a:solidFill>
            <a:schemeClr val="bg2">
              <a:lumMod val="9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da-DK" sz="2000">
              <a:solidFill>
                <a:schemeClr val="tx1"/>
              </a:solidFill>
              <a:ea typeface="+mn-lt"/>
              <a:cs typeface="+mn-lt"/>
            </a:endParaRPr>
          </a:p>
          <a:p>
            <a:pPr algn="ctr"/>
            <a:r>
              <a:rPr lang="da-DK" sz="2000">
                <a:solidFill>
                  <a:schemeClr val="tx1"/>
                </a:solidFill>
                <a:ea typeface="+mn-lt"/>
                <a:cs typeface="+mn-lt"/>
              </a:rPr>
              <a:t>Alle afdelinger bestiller alle dagligvarer hos os. Vi er jeres leverandør. Centralkøkken </a:t>
            </a:r>
            <a:r>
              <a:rPr lang="da-DK" sz="2000" err="1">
                <a:solidFill>
                  <a:schemeClr val="tx1"/>
                </a:solidFill>
                <a:ea typeface="+mn-lt"/>
                <a:cs typeface="+mn-lt"/>
              </a:rPr>
              <a:t>Sødisbakke</a:t>
            </a:r>
            <a:r>
              <a:rPr lang="da-DK" sz="2000">
                <a:solidFill>
                  <a:schemeClr val="tx1"/>
                </a:solidFill>
                <a:ea typeface="+mn-lt"/>
                <a:cs typeface="+mn-lt"/>
              </a:rPr>
              <a:t> har Hørkram som leverandør.  </a:t>
            </a:r>
            <a:endParaRPr lang="da-DK" sz="2000">
              <a:solidFill>
                <a:schemeClr val="tx1"/>
              </a:solidFill>
            </a:endParaRPr>
          </a:p>
          <a:p>
            <a:pPr algn="ctr"/>
            <a:endParaRPr lang="da-DK"/>
          </a:p>
        </p:txBody>
      </p:sp>
      <p:sp>
        <p:nvSpPr>
          <p:cNvPr id="9" name="Tekstfelt 8">
            <a:extLst>
              <a:ext uri="{FF2B5EF4-FFF2-40B4-BE49-F238E27FC236}">
                <a16:creationId xmlns:a16="http://schemas.microsoft.com/office/drawing/2014/main" id="{8ABBE92A-8CD9-459C-C6BC-F950758A072E}"/>
              </a:ext>
            </a:extLst>
          </p:cNvPr>
          <p:cNvSpPr txBox="1"/>
          <p:nvPr/>
        </p:nvSpPr>
        <p:spPr>
          <a:xfrm>
            <a:off x="2202543" y="609720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err="1">
                <a:latin typeface="Modern Love"/>
              </a:rPr>
              <a:t>Varebestilling</a:t>
            </a:r>
            <a:endParaRPr lang="en-US" sz="1400" b="1" err="1"/>
          </a:p>
        </p:txBody>
      </p:sp>
    </p:spTree>
    <p:extLst>
      <p:ext uri="{BB962C8B-B14F-4D97-AF65-F5344CB8AC3E}">
        <p14:creationId xmlns:p14="http://schemas.microsoft.com/office/powerpoint/2010/main" val="316914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84DA5-0ECA-252D-640C-93C320465906}"/>
              </a:ext>
            </a:extLst>
          </p:cNvPr>
          <p:cNvSpPr>
            <a:spLocks noGrp="1"/>
          </p:cNvSpPr>
          <p:nvPr>
            <p:ph type="title"/>
          </p:nvPr>
        </p:nvSpPr>
        <p:spPr>
          <a:xfrm>
            <a:off x="674361" y="4891797"/>
            <a:ext cx="2322751" cy="690942"/>
          </a:xfrm>
        </p:spPr>
        <p:txBody>
          <a:bodyPr>
            <a:normAutofit/>
          </a:bodyPr>
          <a:lstStyle/>
          <a:p>
            <a:pPr algn="ctr"/>
            <a:r>
              <a:rPr lang="da-DK" sz="2800"/>
              <a:t>Søndagskage</a:t>
            </a:r>
            <a:endParaRPr lang="da-DK"/>
          </a:p>
        </p:txBody>
      </p:sp>
      <p:sp>
        <p:nvSpPr>
          <p:cNvPr id="5" name="Pladsholder til dato 4">
            <a:extLst>
              <a:ext uri="{FF2B5EF4-FFF2-40B4-BE49-F238E27FC236}">
                <a16:creationId xmlns:a16="http://schemas.microsoft.com/office/drawing/2014/main" id="{A9932210-B606-0ADF-6E58-C804948EAE34}"/>
              </a:ext>
            </a:extLst>
          </p:cNvPr>
          <p:cNvSpPr>
            <a:spLocks noGrp="1"/>
          </p:cNvSpPr>
          <p:nvPr>
            <p:ph type="dt" sz="half" idx="10"/>
          </p:nvPr>
        </p:nvSpPr>
        <p:spPr/>
        <p:txBody>
          <a:bodyPr/>
          <a:lstStyle/>
          <a:p>
            <a:fld id="{F2D12A60-CB05-4C47-8224-52C758D3908D}" type="datetime1">
              <a:t>17-06-2025</a:t>
            </a:fld>
            <a:endParaRPr lang="en-US"/>
          </a:p>
        </p:txBody>
      </p:sp>
      <p:sp>
        <p:nvSpPr>
          <p:cNvPr id="6" name="Pladsholder til sidefod 5">
            <a:extLst>
              <a:ext uri="{FF2B5EF4-FFF2-40B4-BE49-F238E27FC236}">
                <a16:creationId xmlns:a16="http://schemas.microsoft.com/office/drawing/2014/main" id="{4BD7957E-5841-3D1B-1EA1-524361938B4B}"/>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AFFC897C-73C4-7E51-C480-6C06FF50D373}"/>
              </a:ext>
            </a:extLst>
          </p:cNvPr>
          <p:cNvSpPr>
            <a:spLocks noGrp="1"/>
          </p:cNvSpPr>
          <p:nvPr>
            <p:ph type="sldNum" sz="quarter" idx="12"/>
          </p:nvPr>
        </p:nvSpPr>
        <p:spPr/>
        <p:txBody>
          <a:bodyPr/>
          <a:lstStyle/>
          <a:p>
            <a:fld id="{24578CCF-2EC4-44CB-A694-F6F6E59A3985}" type="slidenum">
              <a:rPr lang="en-US" dirty="0"/>
              <a:t>12</a:t>
            </a:fld>
            <a:endParaRPr lang="en-US"/>
          </a:p>
        </p:txBody>
      </p:sp>
      <p:sp>
        <p:nvSpPr>
          <p:cNvPr id="4" name="Pladsholder til tekst 3">
            <a:extLst>
              <a:ext uri="{FF2B5EF4-FFF2-40B4-BE49-F238E27FC236}">
                <a16:creationId xmlns:a16="http://schemas.microsoft.com/office/drawing/2014/main" id="{F270FF95-6D8A-7C12-F4AC-B2961E8AA57A}"/>
              </a:ext>
            </a:extLst>
          </p:cNvPr>
          <p:cNvSpPr>
            <a:spLocks noGrp="1"/>
          </p:cNvSpPr>
          <p:nvPr>
            <p:ph type="body" sz="half" idx="4294967295"/>
          </p:nvPr>
        </p:nvSpPr>
        <p:spPr>
          <a:xfrm>
            <a:off x="0" y="5597525"/>
            <a:ext cx="2211388" cy="2227263"/>
          </a:xfrm>
        </p:spPr>
        <p:txBody>
          <a:bodyPr vert="horz" lIns="91440" tIns="45720" rIns="91440" bIns="45720" rtlCol="0" anchor="t">
            <a:normAutofit/>
          </a:bodyPr>
          <a:lstStyle/>
          <a:p>
            <a:endParaRPr lang="da-DK" sz="1400"/>
          </a:p>
          <a:p>
            <a:pPr marL="342900" indent="-342900">
              <a:buClr>
                <a:srgbClr val="C3B2A7"/>
              </a:buClr>
              <a:buChar char="•"/>
            </a:pPr>
            <a:endParaRPr lang="da-DK" sz="1400"/>
          </a:p>
          <a:p>
            <a:endParaRPr lang="da-DK" sz="1400"/>
          </a:p>
        </p:txBody>
      </p:sp>
      <p:pic>
        <p:nvPicPr>
          <p:cNvPr id="8" name="Pladsholder til indhold 7" descr="Et billede, der indeholder tekst, lanterne, lys, indendørs&#10;&#10;AI-genereret indhold kan være ukorrekt.">
            <a:extLst>
              <a:ext uri="{FF2B5EF4-FFF2-40B4-BE49-F238E27FC236}">
                <a16:creationId xmlns:a16="http://schemas.microsoft.com/office/drawing/2014/main" id="{DE15D812-F64D-CD70-7DCC-F1390D2A8637}"/>
              </a:ext>
            </a:extLst>
          </p:cNvPr>
          <p:cNvPicPr>
            <a:picLocks noGrp="1" noChangeAspect="1"/>
          </p:cNvPicPr>
          <p:nvPr>
            <p:ph idx="4294967295"/>
          </p:nvPr>
        </p:nvPicPr>
        <p:blipFill>
          <a:blip r:embed="rId2"/>
          <a:stretch>
            <a:fillRect/>
          </a:stretch>
        </p:blipFill>
        <p:spPr>
          <a:xfrm>
            <a:off x="3004835" y="5951991"/>
            <a:ext cx="3224212" cy="1878012"/>
          </a:xfrm>
        </p:spPr>
      </p:pic>
      <p:sp>
        <p:nvSpPr>
          <p:cNvPr id="10" name="Tekstfelt 9">
            <a:extLst>
              <a:ext uri="{FF2B5EF4-FFF2-40B4-BE49-F238E27FC236}">
                <a16:creationId xmlns:a16="http://schemas.microsoft.com/office/drawing/2014/main" id="{525C9F67-E2D2-B339-3AB3-1A3C307E0F7A}"/>
              </a:ext>
            </a:extLst>
          </p:cNvPr>
          <p:cNvSpPr txBox="1"/>
          <p:nvPr/>
        </p:nvSpPr>
        <p:spPr>
          <a:xfrm>
            <a:off x="788321" y="5594527"/>
            <a:ext cx="2216589"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da-DK" sz="2400">
                <a:ea typeface="+mn-lt"/>
                <a:cs typeface="+mn-lt"/>
              </a:rPr>
              <a:t>Trifli</a:t>
            </a:r>
            <a:endParaRPr lang="da-DK" sz="2400"/>
          </a:p>
          <a:p>
            <a:pPr marL="285750" indent="-285750">
              <a:buFont typeface="Arial"/>
              <a:buChar char="•"/>
            </a:pPr>
            <a:r>
              <a:rPr lang="da-DK" sz="2400">
                <a:ea typeface="+mn-lt"/>
                <a:cs typeface="+mn-lt"/>
              </a:rPr>
              <a:t>Æblekage </a:t>
            </a:r>
            <a:endParaRPr lang="da-DK" sz="2400"/>
          </a:p>
          <a:p>
            <a:pPr marL="285750" indent="-285750">
              <a:buFont typeface="Arial"/>
              <a:buChar char="•"/>
            </a:pPr>
            <a:r>
              <a:rPr lang="da-DK" sz="2400">
                <a:ea typeface="+mn-lt"/>
                <a:cs typeface="+mn-lt"/>
              </a:rPr>
              <a:t>Fromager</a:t>
            </a:r>
            <a:endParaRPr lang="da-DK" sz="2400"/>
          </a:p>
          <a:p>
            <a:pPr marL="285750" indent="-285750">
              <a:buFont typeface="Arial"/>
              <a:buChar char="•"/>
            </a:pPr>
            <a:r>
              <a:rPr lang="da-DK" sz="2400">
                <a:ea typeface="+mn-lt"/>
                <a:cs typeface="+mn-lt"/>
              </a:rPr>
              <a:t>Pandekager</a:t>
            </a:r>
            <a:endParaRPr lang="da-DK" sz="2400"/>
          </a:p>
          <a:p>
            <a:pPr marL="285750" indent="-285750">
              <a:buFont typeface="Arial"/>
              <a:buChar char="•"/>
            </a:pPr>
            <a:r>
              <a:rPr lang="da-DK" sz="2400">
                <a:ea typeface="+mn-lt"/>
                <a:cs typeface="+mn-lt"/>
              </a:rPr>
              <a:t>Småkager i julen </a:t>
            </a:r>
            <a:endParaRPr lang="da-DK" sz="2400"/>
          </a:p>
          <a:p>
            <a:pPr marL="285750" indent="-285750">
              <a:buFont typeface="Arial"/>
              <a:buChar char="•"/>
            </a:pPr>
            <a:r>
              <a:rPr lang="da-DK" sz="2400">
                <a:ea typeface="+mn-lt"/>
                <a:cs typeface="+mn-lt"/>
              </a:rPr>
              <a:t>Æbleskiver</a:t>
            </a:r>
          </a:p>
          <a:p>
            <a:pPr marL="285750" indent="-285750" algn="l">
              <a:buFont typeface="Arial"/>
              <a:buChar char="•"/>
            </a:pPr>
            <a:endParaRPr lang="da-DK"/>
          </a:p>
        </p:txBody>
      </p:sp>
      <p:sp>
        <p:nvSpPr>
          <p:cNvPr id="13" name="Tekstfelt 12">
            <a:extLst>
              <a:ext uri="{FF2B5EF4-FFF2-40B4-BE49-F238E27FC236}">
                <a16:creationId xmlns:a16="http://schemas.microsoft.com/office/drawing/2014/main" id="{A631D516-8739-A78B-CA5B-72BA899CC62F}"/>
              </a:ext>
            </a:extLst>
          </p:cNvPr>
          <p:cNvSpPr txBox="1"/>
          <p:nvPr/>
        </p:nvSpPr>
        <p:spPr>
          <a:xfrm>
            <a:off x="787400" y="739019"/>
            <a:ext cx="510177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t>Vi </a:t>
            </a:r>
            <a:r>
              <a:rPr lang="en-US" err="1"/>
              <a:t>prioriterer</a:t>
            </a:r>
            <a:r>
              <a:rPr lang="en-US"/>
              <a:t>, at alle </a:t>
            </a:r>
            <a:r>
              <a:rPr lang="en-US" err="1"/>
              <a:t>beboere</a:t>
            </a:r>
            <a:r>
              <a:rPr lang="en-US"/>
              <a:t> </a:t>
            </a:r>
            <a:r>
              <a:rPr lang="en-US" err="1"/>
              <a:t>får</a:t>
            </a:r>
            <a:r>
              <a:rPr lang="en-US"/>
              <a:t> den </a:t>
            </a:r>
            <a:r>
              <a:rPr lang="en-US" err="1"/>
              <a:t>kost</a:t>
            </a:r>
            <a:r>
              <a:rPr lang="en-US"/>
              <a:t>, de </a:t>
            </a:r>
            <a:r>
              <a:rPr lang="en-US" err="1"/>
              <a:t>har</a:t>
            </a:r>
            <a:r>
              <a:rPr lang="en-US"/>
              <a:t> </a:t>
            </a:r>
            <a:r>
              <a:rPr lang="en-US" err="1"/>
              <a:t>behov</a:t>
            </a:r>
            <a:r>
              <a:rPr lang="en-US"/>
              <a:t> for, </a:t>
            </a:r>
            <a:r>
              <a:rPr lang="en-US" err="1"/>
              <a:t>også</a:t>
            </a:r>
            <a:r>
              <a:rPr lang="en-US"/>
              <a:t> </a:t>
            </a:r>
            <a:r>
              <a:rPr lang="en-US" err="1"/>
              <a:t>hvis</a:t>
            </a:r>
            <a:r>
              <a:rPr lang="en-US"/>
              <a:t> der er </a:t>
            </a:r>
            <a:r>
              <a:rPr lang="en-US" err="1"/>
              <a:t>behov</a:t>
            </a:r>
            <a:r>
              <a:rPr lang="en-US"/>
              <a:t> for </a:t>
            </a:r>
            <a:r>
              <a:rPr lang="en-US" err="1"/>
              <a:t>skånekost</a:t>
            </a:r>
            <a:r>
              <a:rPr lang="en-US"/>
              <a:t>. </a:t>
            </a:r>
            <a:r>
              <a:rPr lang="en-US" err="1"/>
              <a:t>Køkkenet</a:t>
            </a:r>
            <a:r>
              <a:rPr lang="en-US"/>
              <a:t> </a:t>
            </a:r>
            <a:r>
              <a:rPr lang="en-US" err="1"/>
              <a:t>ønsker</a:t>
            </a:r>
            <a:r>
              <a:rPr lang="en-US"/>
              <a:t> at </a:t>
            </a:r>
            <a:r>
              <a:rPr lang="en-US" err="1"/>
              <a:t>indgå</a:t>
            </a:r>
            <a:r>
              <a:rPr lang="en-US"/>
              <a:t> </a:t>
            </a:r>
            <a:r>
              <a:rPr lang="en-US" err="1"/>
              <a:t>i</a:t>
            </a:r>
            <a:r>
              <a:rPr lang="en-US"/>
              <a:t> </a:t>
            </a:r>
            <a:r>
              <a:rPr lang="en-US" err="1"/>
              <a:t>en</a:t>
            </a:r>
            <a:r>
              <a:rPr lang="en-US"/>
              <a:t> dialog med </a:t>
            </a:r>
            <a:r>
              <a:rPr lang="en-US" err="1"/>
              <a:t>beboere</a:t>
            </a:r>
            <a:r>
              <a:rPr lang="en-US"/>
              <a:t> </a:t>
            </a:r>
            <a:r>
              <a:rPr lang="en-US" err="1"/>
              <a:t>og</a:t>
            </a:r>
            <a:r>
              <a:rPr lang="en-US"/>
              <a:t> </a:t>
            </a:r>
            <a:r>
              <a:rPr lang="en-US" err="1"/>
              <a:t>personale</a:t>
            </a:r>
            <a:r>
              <a:rPr lang="en-US"/>
              <a:t> for at </a:t>
            </a:r>
            <a:r>
              <a:rPr lang="en-US" err="1"/>
              <a:t>sikre</a:t>
            </a:r>
            <a:r>
              <a:rPr lang="en-US"/>
              <a:t>, at </a:t>
            </a:r>
            <a:r>
              <a:rPr lang="en-US" err="1"/>
              <a:t>individuelle</a:t>
            </a:r>
            <a:r>
              <a:rPr lang="en-US"/>
              <a:t> </a:t>
            </a:r>
            <a:r>
              <a:rPr lang="en-US" err="1"/>
              <a:t>behov</a:t>
            </a:r>
            <a:r>
              <a:rPr lang="en-US"/>
              <a:t> </a:t>
            </a:r>
            <a:r>
              <a:rPr lang="en-US" err="1"/>
              <a:t>og</a:t>
            </a:r>
            <a:r>
              <a:rPr lang="en-US"/>
              <a:t> </a:t>
            </a:r>
            <a:r>
              <a:rPr lang="en-US" err="1"/>
              <a:t>ønsker</a:t>
            </a:r>
            <a:r>
              <a:rPr lang="en-US"/>
              <a:t> </a:t>
            </a:r>
            <a:r>
              <a:rPr lang="en-US" err="1"/>
              <a:t>bliver</a:t>
            </a:r>
            <a:r>
              <a:rPr lang="en-US"/>
              <a:t> </a:t>
            </a:r>
            <a:r>
              <a:rPr lang="en-US" err="1"/>
              <a:t>hørt</a:t>
            </a:r>
            <a:r>
              <a:rPr lang="en-US"/>
              <a:t> </a:t>
            </a:r>
            <a:r>
              <a:rPr lang="en-US" err="1"/>
              <a:t>og</a:t>
            </a:r>
            <a:r>
              <a:rPr lang="en-US"/>
              <a:t> </a:t>
            </a:r>
            <a:r>
              <a:rPr lang="en-US" err="1"/>
              <a:t>imødekommet</a:t>
            </a:r>
            <a:r>
              <a:rPr lang="en-US"/>
              <a:t>.</a:t>
            </a:r>
          </a:p>
          <a:p>
            <a:endParaRPr lang="en-US">
              <a:ea typeface="+mn-lt"/>
              <a:cs typeface="+mn-lt"/>
            </a:endParaRPr>
          </a:p>
          <a:p>
            <a:r>
              <a:rPr lang="en-US">
                <a:ea typeface="+mn-lt"/>
                <a:cs typeface="+mn-lt"/>
              </a:rPr>
              <a:t>Som </a:t>
            </a:r>
            <a:r>
              <a:rPr lang="en-US" err="1">
                <a:ea typeface="+mn-lt"/>
                <a:cs typeface="+mn-lt"/>
              </a:rPr>
              <a:t>en</a:t>
            </a:r>
            <a:r>
              <a:rPr lang="en-US">
                <a:ea typeface="+mn-lt"/>
                <a:cs typeface="+mn-lt"/>
              </a:rPr>
              <a:t> del </a:t>
            </a:r>
            <a:r>
              <a:rPr lang="en-US" err="1">
                <a:ea typeface="+mn-lt"/>
                <a:cs typeface="+mn-lt"/>
              </a:rPr>
              <a:t>af</a:t>
            </a:r>
            <a:r>
              <a:rPr lang="en-US">
                <a:ea typeface="+mn-lt"/>
                <a:cs typeface="+mn-lt"/>
              </a:rPr>
              <a:t> </a:t>
            </a:r>
            <a:r>
              <a:rPr lang="en-US" err="1">
                <a:ea typeface="+mn-lt"/>
                <a:cs typeface="+mn-lt"/>
              </a:rPr>
              <a:t>vores</a:t>
            </a:r>
            <a:r>
              <a:rPr lang="en-US">
                <a:ea typeface="+mn-lt"/>
                <a:cs typeface="+mn-lt"/>
              </a:rPr>
              <a:t> </a:t>
            </a:r>
            <a:r>
              <a:rPr lang="en-US" err="1">
                <a:ea typeface="+mn-lt"/>
                <a:cs typeface="+mn-lt"/>
              </a:rPr>
              <a:t>indsats</a:t>
            </a:r>
            <a:r>
              <a:rPr lang="en-US">
                <a:ea typeface="+mn-lt"/>
                <a:cs typeface="+mn-lt"/>
              </a:rPr>
              <a:t> for at </a:t>
            </a:r>
            <a:r>
              <a:rPr lang="en-US" err="1">
                <a:ea typeface="+mn-lt"/>
                <a:cs typeface="+mn-lt"/>
              </a:rPr>
              <a:t>forbedre</a:t>
            </a:r>
            <a:r>
              <a:rPr lang="en-US">
                <a:ea typeface="+mn-lt"/>
                <a:cs typeface="+mn-lt"/>
              </a:rPr>
              <a:t> </a:t>
            </a:r>
            <a:r>
              <a:rPr lang="en-US" err="1">
                <a:ea typeface="+mn-lt"/>
                <a:cs typeface="+mn-lt"/>
              </a:rPr>
              <a:t>kostilbuddet</a:t>
            </a:r>
            <a:r>
              <a:rPr lang="en-US">
                <a:ea typeface="+mn-lt"/>
                <a:cs typeface="+mn-lt"/>
              </a:rPr>
              <a:t>, </a:t>
            </a:r>
            <a:r>
              <a:rPr lang="en-US" err="1">
                <a:ea typeface="+mn-lt"/>
                <a:cs typeface="+mn-lt"/>
              </a:rPr>
              <a:t>vil</a:t>
            </a:r>
            <a:r>
              <a:rPr lang="en-US">
                <a:ea typeface="+mn-lt"/>
                <a:cs typeface="+mn-lt"/>
              </a:rPr>
              <a:t> </a:t>
            </a:r>
            <a:r>
              <a:rPr lang="en-US" err="1">
                <a:ea typeface="+mn-lt"/>
                <a:cs typeface="+mn-lt"/>
              </a:rPr>
              <a:t>køkkenet</a:t>
            </a:r>
            <a:r>
              <a:rPr lang="en-US">
                <a:ea typeface="+mn-lt"/>
                <a:cs typeface="+mn-lt"/>
              </a:rPr>
              <a:t> </a:t>
            </a:r>
            <a:r>
              <a:rPr lang="en-US" err="1">
                <a:ea typeface="+mn-lt"/>
                <a:cs typeface="+mn-lt"/>
              </a:rPr>
              <a:t>jævnligt</a:t>
            </a:r>
            <a:r>
              <a:rPr lang="en-US">
                <a:ea typeface="+mn-lt"/>
                <a:cs typeface="+mn-lt"/>
              </a:rPr>
              <a:t> </a:t>
            </a:r>
            <a:r>
              <a:rPr lang="en-US" err="1">
                <a:ea typeface="+mn-lt"/>
                <a:cs typeface="+mn-lt"/>
              </a:rPr>
              <a:t>besøge</a:t>
            </a:r>
            <a:r>
              <a:rPr lang="en-US">
                <a:ea typeface="+mn-lt"/>
                <a:cs typeface="+mn-lt"/>
              </a:rPr>
              <a:t> </a:t>
            </a:r>
            <a:r>
              <a:rPr lang="en-US" err="1">
                <a:ea typeface="+mn-lt"/>
                <a:cs typeface="+mn-lt"/>
              </a:rPr>
              <a:t>afdelingerne</a:t>
            </a:r>
            <a:r>
              <a:rPr lang="en-US">
                <a:ea typeface="+mn-lt"/>
                <a:cs typeface="+mn-lt"/>
              </a:rPr>
              <a:t> for at tale med </a:t>
            </a:r>
            <a:r>
              <a:rPr lang="en-US" err="1">
                <a:ea typeface="+mn-lt"/>
                <a:cs typeface="+mn-lt"/>
              </a:rPr>
              <a:t>beboerne</a:t>
            </a:r>
            <a:r>
              <a:rPr lang="en-US">
                <a:ea typeface="+mn-lt"/>
                <a:cs typeface="+mn-lt"/>
              </a:rPr>
              <a:t> om </a:t>
            </a:r>
            <a:r>
              <a:rPr lang="en-US" err="1">
                <a:ea typeface="+mn-lt"/>
                <a:cs typeface="+mn-lt"/>
              </a:rPr>
              <a:t>deres</a:t>
            </a:r>
            <a:r>
              <a:rPr lang="en-US">
                <a:ea typeface="+mn-lt"/>
                <a:cs typeface="+mn-lt"/>
              </a:rPr>
              <a:t> </a:t>
            </a:r>
            <a:r>
              <a:rPr lang="en-US" err="1">
                <a:ea typeface="+mn-lt"/>
                <a:cs typeface="+mn-lt"/>
              </a:rPr>
              <a:t>oplevelser</a:t>
            </a:r>
            <a:r>
              <a:rPr lang="en-US">
                <a:ea typeface="+mn-lt"/>
                <a:cs typeface="+mn-lt"/>
              </a:rPr>
              <a:t> </a:t>
            </a:r>
            <a:r>
              <a:rPr lang="en-US" err="1">
                <a:ea typeface="+mn-lt"/>
                <a:cs typeface="+mn-lt"/>
              </a:rPr>
              <a:t>og</a:t>
            </a:r>
            <a:r>
              <a:rPr lang="en-US">
                <a:ea typeface="+mn-lt"/>
                <a:cs typeface="+mn-lt"/>
              </a:rPr>
              <a:t> </a:t>
            </a:r>
            <a:r>
              <a:rPr lang="en-US" err="1">
                <a:ea typeface="+mn-lt"/>
                <a:cs typeface="+mn-lt"/>
              </a:rPr>
              <a:t>præferencer</a:t>
            </a:r>
            <a:r>
              <a:rPr lang="en-US">
                <a:ea typeface="+mn-lt"/>
                <a:cs typeface="+mn-lt"/>
              </a:rPr>
              <a:t>. </a:t>
            </a:r>
            <a:r>
              <a:rPr lang="en-US" err="1">
                <a:ea typeface="+mn-lt"/>
                <a:cs typeface="+mn-lt"/>
              </a:rPr>
              <a:t>Målet</a:t>
            </a:r>
            <a:r>
              <a:rPr lang="en-US">
                <a:ea typeface="+mn-lt"/>
                <a:cs typeface="+mn-lt"/>
              </a:rPr>
              <a:t> er at </a:t>
            </a:r>
            <a:r>
              <a:rPr lang="en-US" err="1">
                <a:ea typeface="+mn-lt"/>
                <a:cs typeface="+mn-lt"/>
              </a:rPr>
              <a:t>skabe</a:t>
            </a:r>
            <a:r>
              <a:rPr lang="en-US">
                <a:ea typeface="+mn-lt"/>
                <a:cs typeface="+mn-lt"/>
              </a:rPr>
              <a:t> et </a:t>
            </a:r>
            <a:r>
              <a:rPr lang="en-US" err="1">
                <a:ea typeface="+mn-lt"/>
                <a:cs typeface="+mn-lt"/>
              </a:rPr>
              <a:t>godt</a:t>
            </a:r>
            <a:r>
              <a:rPr lang="en-US">
                <a:ea typeface="+mn-lt"/>
                <a:cs typeface="+mn-lt"/>
              </a:rPr>
              <a:t> </a:t>
            </a:r>
            <a:r>
              <a:rPr lang="en-US" err="1">
                <a:ea typeface="+mn-lt"/>
                <a:cs typeface="+mn-lt"/>
              </a:rPr>
              <a:t>samarbejde</a:t>
            </a:r>
            <a:r>
              <a:rPr lang="en-US">
                <a:ea typeface="+mn-lt"/>
                <a:cs typeface="+mn-lt"/>
              </a:rPr>
              <a:t> </a:t>
            </a:r>
            <a:r>
              <a:rPr lang="en-US" err="1">
                <a:ea typeface="+mn-lt"/>
                <a:cs typeface="+mn-lt"/>
              </a:rPr>
              <a:t>og</a:t>
            </a:r>
            <a:r>
              <a:rPr lang="en-US">
                <a:ea typeface="+mn-lt"/>
                <a:cs typeface="+mn-lt"/>
              </a:rPr>
              <a:t> </a:t>
            </a:r>
            <a:r>
              <a:rPr lang="en-US" err="1">
                <a:ea typeface="+mn-lt"/>
                <a:cs typeface="+mn-lt"/>
              </a:rPr>
              <a:t>øge</a:t>
            </a:r>
            <a:r>
              <a:rPr lang="en-US">
                <a:ea typeface="+mn-lt"/>
                <a:cs typeface="+mn-lt"/>
              </a:rPr>
              <a:t> </a:t>
            </a:r>
            <a:r>
              <a:rPr lang="en-US" err="1">
                <a:ea typeface="+mn-lt"/>
                <a:cs typeface="+mn-lt"/>
              </a:rPr>
              <a:t>beboerne</a:t>
            </a:r>
            <a:r>
              <a:rPr lang="en-US">
                <a:ea typeface="+mn-lt"/>
                <a:cs typeface="+mn-lt"/>
              </a:rPr>
              <a:t> </a:t>
            </a:r>
            <a:r>
              <a:rPr lang="en-US" err="1">
                <a:ea typeface="+mn-lt"/>
                <a:cs typeface="+mn-lt"/>
              </a:rPr>
              <a:t>medindflydelse</a:t>
            </a:r>
            <a:r>
              <a:rPr lang="en-US">
                <a:ea typeface="+mn-lt"/>
                <a:cs typeface="+mn-lt"/>
              </a:rPr>
              <a:t> </a:t>
            </a:r>
            <a:r>
              <a:rPr lang="en-US" err="1">
                <a:ea typeface="+mn-lt"/>
                <a:cs typeface="+mn-lt"/>
              </a:rPr>
              <a:t>på</a:t>
            </a:r>
            <a:r>
              <a:rPr lang="en-US">
                <a:ea typeface="+mn-lt"/>
                <a:cs typeface="+mn-lt"/>
              </a:rPr>
              <a:t> </a:t>
            </a:r>
            <a:r>
              <a:rPr lang="en-US" err="1">
                <a:ea typeface="+mn-lt"/>
                <a:cs typeface="+mn-lt"/>
              </a:rPr>
              <a:t>menuplanen</a:t>
            </a:r>
            <a:r>
              <a:rPr lang="en-US">
                <a:ea typeface="+mn-lt"/>
                <a:cs typeface="+mn-lt"/>
              </a:rPr>
              <a:t>.</a:t>
            </a:r>
            <a:endParaRPr lang="en-US"/>
          </a:p>
        </p:txBody>
      </p:sp>
      <p:sp>
        <p:nvSpPr>
          <p:cNvPr id="14" name="Tekstfelt 13">
            <a:extLst>
              <a:ext uri="{FF2B5EF4-FFF2-40B4-BE49-F238E27FC236}">
                <a16:creationId xmlns:a16="http://schemas.microsoft.com/office/drawing/2014/main" id="{5CAF4EEC-8729-7A4D-F095-A84F4B844F66}"/>
              </a:ext>
            </a:extLst>
          </p:cNvPr>
          <p:cNvSpPr txBox="1"/>
          <p:nvPr/>
        </p:nvSpPr>
        <p:spPr>
          <a:xfrm>
            <a:off x="789146" y="473843"/>
            <a:ext cx="28185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2800">
                <a:latin typeface="Modern Love"/>
                <a:ea typeface="Calibri"/>
                <a:cs typeface="Calibri"/>
              </a:rPr>
              <a:t>Skånekost</a:t>
            </a:r>
            <a:endParaRPr lang="da-DK"/>
          </a:p>
        </p:txBody>
      </p:sp>
    </p:spTree>
    <p:extLst>
      <p:ext uri="{BB962C8B-B14F-4D97-AF65-F5344CB8AC3E}">
        <p14:creationId xmlns:p14="http://schemas.microsoft.com/office/powerpoint/2010/main" val="22554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1EB2E-7A08-804B-915B-143E1BAE39A6}"/>
              </a:ext>
            </a:extLst>
          </p:cNvPr>
          <p:cNvSpPr>
            <a:spLocks noGrp="1"/>
          </p:cNvSpPr>
          <p:nvPr>
            <p:ph type="title"/>
          </p:nvPr>
        </p:nvSpPr>
        <p:spPr>
          <a:xfrm>
            <a:off x="601790" y="670561"/>
            <a:ext cx="2371131" cy="787703"/>
          </a:xfrm>
        </p:spPr>
        <p:txBody>
          <a:bodyPr>
            <a:normAutofit fontScale="90000"/>
          </a:bodyPr>
          <a:lstStyle/>
          <a:p>
            <a:pPr algn="ctr"/>
            <a:br>
              <a:rPr lang="da-DK" sz="2000" b="1">
                <a:ea typeface="+mj-lt"/>
                <a:cs typeface="+mj-lt"/>
              </a:rPr>
            </a:br>
            <a:br>
              <a:rPr lang="da-DK" sz="2000" b="1">
                <a:ea typeface="+mj-lt"/>
                <a:cs typeface="+mj-lt"/>
              </a:rPr>
            </a:br>
            <a:r>
              <a:rPr lang="da-DK" sz="2400" b="1">
                <a:ea typeface="+mj-lt"/>
                <a:cs typeface="+mj-lt"/>
              </a:rPr>
              <a:t>Borgerbestilling</a:t>
            </a:r>
            <a:endParaRPr lang="da-DK" sz="2400" b="1"/>
          </a:p>
          <a:p>
            <a:endParaRPr lang="da-DK"/>
          </a:p>
        </p:txBody>
      </p:sp>
      <p:sp>
        <p:nvSpPr>
          <p:cNvPr id="3" name="Pladsholder til indhold 2">
            <a:extLst>
              <a:ext uri="{FF2B5EF4-FFF2-40B4-BE49-F238E27FC236}">
                <a16:creationId xmlns:a16="http://schemas.microsoft.com/office/drawing/2014/main" id="{9A7DE2BA-D8C9-0BC3-0E18-2DD4C9748B5A}"/>
              </a:ext>
            </a:extLst>
          </p:cNvPr>
          <p:cNvSpPr>
            <a:spLocks noGrp="1"/>
          </p:cNvSpPr>
          <p:nvPr>
            <p:ph sz="half" idx="1"/>
          </p:nvPr>
        </p:nvSpPr>
        <p:spPr>
          <a:xfrm>
            <a:off x="601790" y="1466548"/>
            <a:ext cx="5622305" cy="7289498"/>
          </a:xfrm>
        </p:spPr>
        <p:txBody>
          <a:bodyPr vert="horz" lIns="91440" tIns="45720" rIns="91440" bIns="45720" rtlCol="0" anchor="t">
            <a:normAutofit lnSpcReduction="10000"/>
          </a:bodyPr>
          <a:lstStyle/>
          <a:p>
            <a:r>
              <a:rPr lang="da-DK" sz="1600">
                <a:ea typeface="+mn-lt"/>
                <a:cs typeface="+mn-lt"/>
              </a:rPr>
              <a:t>I vores mad-bestillingens program kan man bestille og afbestille den varme mad, hvis borgerne skal ud af huset og derfor ikke spiser på sin bopæl. </a:t>
            </a:r>
            <a:endParaRPr lang="da-DK" sz="1600"/>
          </a:p>
          <a:p>
            <a:pPr>
              <a:buClr>
                <a:srgbClr val="C3B2A7"/>
              </a:buClr>
            </a:pPr>
            <a:r>
              <a:rPr lang="da-DK" sz="1600" b="1">
                <a:solidFill>
                  <a:schemeClr val="tx1"/>
                </a:solidFill>
                <a:ea typeface="+mn-lt"/>
                <a:cs typeface="+mn-lt"/>
              </a:rPr>
              <a:t>Mandag: </a:t>
            </a:r>
            <a:r>
              <a:rPr lang="da-DK" sz="1600">
                <a:solidFill>
                  <a:schemeClr val="tx1"/>
                </a:solidFill>
                <a:ea typeface="+mn-lt"/>
                <a:cs typeface="+mn-lt"/>
              </a:rPr>
              <a:t>P</a:t>
            </a:r>
            <a:r>
              <a:rPr lang="da-DK" sz="1600">
                <a:solidFill>
                  <a:srgbClr val="323232"/>
                </a:solidFill>
                <a:ea typeface="+mn-lt"/>
                <a:cs typeface="+mn-lt"/>
              </a:rPr>
              <a:t>akker</a:t>
            </a:r>
            <a:r>
              <a:rPr lang="da-DK" sz="1600">
                <a:ea typeface="+mn-lt"/>
                <a:cs typeface="+mn-lt"/>
              </a:rPr>
              <a:t> vi mælk, brød og pålæg.</a:t>
            </a:r>
            <a:endParaRPr lang="da-DK" sz="1600"/>
          </a:p>
          <a:p>
            <a:pPr>
              <a:buClr>
                <a:srgbClr val="C3B2A7"/>
              </a:buClr>
            </a:pPr>
            <a:r>
              <a:rPr lang="da-DK" sz="1600" b="1">
                <a:ea typeface="+mn-lt"/>
                <a:cs typeface="+mn-lt"/>
              </a:rPr>
              <a:t>Tirsdag:</a:t>
            </a:r>
            <a:r>
              <a:rPr lang="da-DK" sz="1600">
                <a:ea typeface="+mn-lt"/>
                <a:cs typeface="+mn-lt"/>
              </a:rPr>
              <a:t> Pakkes kolonial, frugt, grønt, kaffe og the.</a:t>
            </a:r>
            <a:endParaRPr lang="da-DK" sz="1600"/>
          </a:p>
          <a:p>
            <a:pPr>
              <a:buClr>
                <a:srgbClr val="C3B2A7"/>
              </a:buClr>
            </a:pPr>
            <a:r>
              <a:rPr lang="da-DK" sz="1600" b="1">
                <a:ea typeface="+mn-lt"/>
                <a:cs typeface="+mn-lt"/>
              </a:rPr>
              <a:t>Onsdag: </a:t>
            </a:r>
            <a:r>
              <a:rPr lang="da-DK" sz="1600">
                <a:ea typeface="+mn-lt"/>
                <a:cs typeface="+mn-lt"/>
              </a:rPr>
              <a:t>Pakker vi mælk, brød, pålæg, frost og beriget    kost.</a:t>
            </a:r>
            <a:endParaRPr lang="da-DK" sz="1600"/>
          </a:p>
          <a:p>
            <a:pPr>
              <a:buClr>
                <a:srgbClr val="C3B2A7"/>
              </a:buClr>
            </a:pPr>
            <a:r>
              <a:rPr lang="da-DK" sz="1600" b="1">
                <a:ea typeface="+mn-lt"/>
                <a:cs typeface="+mn-lt"/>
              </a:rPr>
              <a:t>Torsdag: </a:t>
            </a:r>
            <a:r>
              <a:rPr lang="da-DK" sz="1600">
                <a:ea typeface="+mn-lt"/>
                <a:cs typeface="+mn-lt"/>
              </a:rPr>
              <a:t>Pakkes kolonial, frugt, grønt, kaffe og the. Vi har pakket lørdags menu og sender ud til afdelingerne. </a:t>
            </a:r>
            <a:endParaRPr lang="da-DK" sz="1600"/>
          </a:p>
          <a:p>
            <a:pPr>
              <a:buClr>
                <a:srgbClr val="C3B2A7"/>
              </a:buClr>
            </a:pPr>
            <a:r>
              <a:rPr lang="da-DK" sz="1600" b="1">
                <a:ea typeface="+mn-lt"/>
                <a:cs typeface="+mn-lt"/>
              </a:rPr>
              <a:t>Fredag:</a:t>
            </a:r>
            <a:r>
              <a:rPr lang="da-DK" sz="1600">
                <a:ea typeface="+mn-lt"/>
                <a:cs typeface="+mn-lt"/>
              </a:rPr>
              <a:t> Pakkes mælk, kolonial, frugt, grønt, kaffe og the. Vi har pakket lørdags menu og sender ud til afdelingerne.</a:t>
            </a:r>
            <a:endParaRPr lang="da-DK" sz="1600"/>
          </a:p>
          <a:p>
            <a:pPr>
              <a:buClr>
                <a:srgbClr val="C3B2A7"/>
              </a:buClr>
            </a:pPr>
            <a:r>
              <a:rPr lang="da-DK" sz="1400">
                <a:ea typeface="+mn-lt"/>
                <a:cs typeface="+mn-lt"/>
              </a:rPr>
              <a:t>Mælk, grøntbestilling, frost, kolonial, brød, pålæg, frugt. Vi inviterer alle medlemmer af mad- og bestillingsteamet til møde, om hvad der rør sig i køkkenet, for at styrke samarbejde med afdelingerne. Vi er rigtig glade for at høre fra samtlige afdelinger.</a:t>
            </a:r>
            <a:endParaRPr lang="da-DK" sz="1600">
              <a:ea typeface="+mn-lt"/>
              <a:cs typeface="+mn-lt"/>
            </a:endParaRPr>
          </a:p>
          <a:p>
            <a:pPr>
              <a:buClr>
                <a:srgbClr val="C3B2A7"/>
              </a:buClr>
            </a:pPr>
            <a:r>
              <a:rPr lang="da-DK" sz="1400" u="sng">
                <a:ea typeface="+mn-lt"/>
                <a:cs typeface="+mn-lt"/>
              </a:rPr>
              <a:t>Vi holder møde i ulige måneder den første tirsdag i måneden.</a:t>
            </a:r>
            <a:endParaRPr lang="da-DK" u="sng"/>
          </a:p>
          <a:p>
            <a:pPr>
              <a:buClr>
                <a:srgbClr val="C3B2A7"/>
              </a:buClr>
            </a:pPr>
            <a:endParaRPr lang="da-DK" sz="1400"/>
          </a:p>
          <a:p>
            <a:pPr>
              <a:buClr>
                <a:srgbClr val="C3B2A7"/>
              </a:buClr>
            </a:pPr>
            <a:endParaRPr lang="da-DK" sz="1600"/>
          </a:p>
          <a:p>
            <a:pPr>
              <a:buClr>
                <a:srgbClr val="C3B2A7"/>
              </a:buClr>
            </a:pPr>
            <a:endParaRPr lang="da-DK"/>
          </a:p>
          <a:p>
            <a:pPr>
              <a:buClr>
                <a:srgbClr val="C3B2A7"/>
              </a:buClr>
            </a:pPr>
            <a:endParaRPr lang="da-DK"/>
          </a:p>
        </p:txBody>
      </p:sp>
      <p:sp>
        <p:nvSpPr>
          <p:cNvPr id="5" name="Pladsholder til dato 4">
            <a:extLst>
              <a:ext uri="{FF2B5EF4-FFF2-40B4-BE49-F238E27FC236}">
                <a16:creationId xmlns:a16="http://schemas.microsoft.com/office/drawing/2014/main" id="{0FD2396F-6521-F269-7E98-5B6953C73E82}"/>
              </a:ext>
            </a:extLst>
          </p:cNvPr>
          <p:cNvSpPr>
            <a:spLocks noGrp="1"/>
          </p:cNvSpPr>
          <p:nvPr>
            <p:ph type="dt" sz="half" idx="10"/>
          </p:nvPr>
        </p:nvSpPr>
        <p:spPr/>
        <p:txBody>
          <a:bodyPr/>
          <a:lstStyle/>
          <a:p>
            <a:fld id="{C4EFAED9-AB7E-4873-8692-17802B5F212C}" type="datetime1">
              <a:t>17-06-2025</a:t>
            </a:fld>
            <a:endParaRPr lang="en-US"/>
          </a:p>
        </p:txBody>
      </p:sp>
      <p:sp>
        <p:nvSpPr>
          <p:cNvPr id="6" name="Pladsholder til sidefod 5">
            <a:extLst>
              <a:ext uri="{FF2B5EF4-FFF2-40B4-BE49-F238E27FC236}">
                <a16:creationId xmlns:a16="http://schemas.microsoft.com/office/drawing/2014/main" id="{D30BAE4A-BAAB-5CEF-52D2-E24E14676A08}"/>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8CC68058-43D3-BF29-0EE5-4AD8A5F9F99D}"/>
              </a:ext>
            </a:extLst>
          </p:cNvPr>
          <p:cNvSpPr>
            <a:spLocks noGrp="1"/>
          </p:cNvSpPr>
          <p:nvPr>
            <p:ph type="sldNum" sz="quarter" idx="12"/>
          </p:nvPr>
        </p:nvSpPr>
        <p:spPr/>
        <p:txBody>
          <a:bodyPr/>
          <a:lstStyle/>
          <a:p>
            <a:fld id="{24578CCF-2EC4-44CB-A694-F6F6E59A3985}" type="slidenum">
              <a:rPr lang="en-US" dirty="0"/>
              <a:t>13</a:t>
            </a:fld>
            <a:endParaRPr lang="en-US"/>
          </a:p>
        </p:txBody>
      </p:sp>
    </p:spTree>
    <p:extLst>
      <p:ext uri="{BB962C8B-B14F-4D97-AF65-F5344CB8AC3E}">
        <p14:creationId xmlns:p14="http://schemas.microsoft.com/office/powerpoint/2010/main" val="166774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BDE32-BECE-0995-9EEC-61D66849ECAB}"/>
              </a:ext>
            </a:extLst>
          </p:cNvPr>
          <p:cNvSpPr>
            <a:spLocks noGrp="1"/>
          </p:cNvSpPr>
          <p:nvPr>
            <p:ph type="title"/>
          </p:nvPr>
        </p:nvSpPr>
        <p:spPr/>
        <p:txBody>
          <a:bodyPr/>
          <a:lstStyle/>
          <a:p>
            <a:pPr algn="ctr"/>
            <a:r>
              <a:rPr lang="da-DK" sz="2400" b="1">
                <a:ea typeface="+mj-lt"/>
                <a:cs typeface="+mj-lt"/>
              </a:rPr>
              <a:t>Mad og Bestillingsteamet</a:t>
            </a:r>
            <a:br>
              <a:rPr lang="da-DK" sz="2400" b="1">
                <a:ea typeface="+mj-lt"/>
                <a:cs typeface="+mj-lt"/>
              </a:rPr>
            </a:br>
            <a:r>
              <a:rPr lang="da-DK" sz="2400" b="1" err="1"/>
              <a:t>VisionCatering</a:t>
            </a:r>
            <a:br>
              <a:rPr lang="da-DK" sz="2400" b="1"/>
            </a:br>
            <a:r>
              <a:rPr lang="da-DK" sz="2400" b="1" err="1"/>
              <a:t>Pcdfood</a:t>
            </a:r>
            <a:br>
              <a:rPr lang="da-DK" sz="2400" b="1"/>
            </a:br>
            <a:endParaRPr lang="da-DK" sz="2400"/>
          </a:p>
          <a:p>
            <a:endParaRPr lang="da-DK"/>
          </a:p>
        </p:txBody>
      </p:sp>
      <p:pic>
        <p:nvPicPr>
          <p:cNvPr id="9" name="Pladsholder til indhold 8" descr="Et billede, der indeholder skærmbillede, Font/skrifttype, Grafik, design&#10;&#10;AI-genereret indhold kan være ukorrekt.">
            <a:extLst>
              <a:ext uri="{FF2B5EF4-FFF2-40B4-BE49-F238E27FC236}">
                <a16:creationId xmlns:a16="http://schemas.microsoft.com/office/drawing/2014/main" id="{826DEEC4-A2B4-594F-081D-768391F780F8}"/>
              </a:ext>
            </a:extLst>
          </p:cNvPr>
          <p:cNvPicPr>
            <a:picLocks noGrp="1" noChangeAspect="1"/>
          </p:cNvPicPr>
          <p:nvPr>
            <p:ph sz="half" idx="1"/>
          </p:nvPr>
        </p:nvPicPr>
        <p:blipFill>
          <a:blip r:embed="rId2"/>
          <a:stretch>
            <a:fillRect/>
          </a:stretch>
        </p:blipFill>
        <p:spPr>
          <a:xfrm>
            <a:off x="3874753" y="2642356"/>
            <a:ext cx="1580091" cy="1176261"/>
          </a:xfrm>
        </p:spPr>
      </p:pic>
      <p:pic>
        <p:nvPicPr>
          <p:cNvPr id="8" name="Pladsholder til indhold 7" descr="Et billede, der indeholder tekst, skærmbillede, software, display/skærm/fremvisning&#10;&#10;AI-genereret indhold kan være ukorrekt.">
            <a:extLst>
              <a:ext uri="{FF2B5EF4-FFF2-40B4-BE49-F238E27FC236}">
                <a16:creationId xmlns:a16="http://schemas.microsoft.com/office/drawing/2014/main" id="{6F97818F-6902-1B0F-DF40-871364A19678}"/>
              </a:ext>
            </a:extLst>
          </p:cNvPr>
          <p:cNvPicPr>
            <a:picLocks noGrp="1" noChangeAspect="1"/>
          </p:cNvPicPr>
          <p:nvPr>
            <p:ph sz="half" idx="2"/>
          </p:nvPr>
        </p:nvPicPr>
        <p:blipFill>
          <a:blip r:embed="rId3"/>
          <a:stretch>
            <a:fillRect/>
          </a:stretch>
        </p:blipFill>
        <p:spPr>
          <a:xfrm>
            <a:off x="446996" y="1914229"/>
            <a:ext cx="2864592" cy="2934898"/>
          </a:xfrm>
        </p:spPr>
      </p:pic>
      <p:sp>
        <p:nvSpPr>
          <p:cNvPr id="5" name="Pladsholder til dato 4">
            <a:extLst>
              <a:ext uri="{FF2B5EF4-FFF2-40B4-BE49-F238E27FC236}">
                <a16:creationId xmlns:a16="http://schemas.microsoft.com/office/drawing/2014/main" id="{7FB8A5B0-A852-9338-4F23-10D934303DB0}"/>
              </a:ext>
            </a:extLst>
          </p:cNvPr>
          <p:cNvSpPr>
            <a:spLocks noGrp="1"/>
          </p:cNvSpPr>
          <p:nvPr>
            <p:ph type="dt" sz="half" idx="10"/>
          </p:nvPr>
        </p:nvSpPr>
        <p:spPr/>
        <p:txBody>
          <a:bodyPr/>
          <a:lstStyle/>
          <a:p>
            <a:fld id="{82735C5C-A997-48EC-8784-74DA8C8A3BD9}" type="datetime1">
              <a:t>17-06-2025</a:t>
            </a:fld>
            <a:endParaRPr lang="en-US"/>
          </a:p>
        </p:txBody>
      </p:sp>
      <p:sp>
        <p:nvSpPr>
          <p:cNvPr id="6" name="Pladsholder til sidefod 5">
            <a:extLst>
              <a:ext uri="{FF2B5EF4-FFF2-40B4-BE49-F238E27FC236}">
                <a16:creationId xmlns:a16="http://schemas.microsoft.com/office/drawing/2014/main" id="{3A0E8007-1CCE-36F8-B6F4-CFFB3A2A95FF}"/>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EDF2FB40-64F5-31FA-3FCD-B3863BDEADC8}"/>
              </a:ext>
            </a:extLst>
          </p:cNvPr>
          <p:cNvSpPr>
            <a:spLocks noGrp="1"/>
          </p:cNvSpPr>
          <p:nvPr>
            <p:ph type="sldNum" sz="quarter" idx="12"/>
          </p:nvPr>
        </p:nvSpPr>
        <p:spPr/>
        <p:txBody>
          <a:bodyPr/>
          <a:lstStyle/>
          <a:p>
            <a:fld id="{24578CCF-2EC4-44CB-A694-F6F6E59A3985}" type="slidenum">
              <a:rPr lang="en-US" dirty="0"/>
              <a:t>14</a:t>
            </a:fld>
            <a:endParaRPr lang="en-US"/>
          </a:p>
        </p:txBody>
      </p:sp>
      <p:pic>
        <p:nvPicPr>
          <p:cNvPr id="10" name="Billede 9" descr="Et billede, der indeholder Font/skrifttype, tekst, Grafik, skærmbillede&#10;&#10;AI-genereret indhold kan være ukorrekt.">
            <a:extLst>
              <a:ext uri="{FF2B5EF4-FFF2-40B4-BE49-F238E27FC236}">
                <a16:creationId xmlns:a16="http://schemas.microsoft.com/office/drawing/2014/main" id="{40C6C3EF-1D4F-76E3-23B8-45A48A0C5830}"/>
              </a:ext>
            </a:extLst>
          </p:cNvPr>
          <p:cNvPicPr>
            <a:picLocks noChangeAspect="1"/>
          </p:cNvPicPr>
          <p:nvPr/>
        </p:nvPicPr>
        <p:blipFill>
          <a:blip r:embed="rId4"/>
          <a:stretch>
            <a:fillRect/>
          </a:stretch>
        </p:blipFill>
        <p:spPr>
          <a:xfrm>
            <a:off x="726924" y="6876445"/>
            <a:ext cx="2864152" cy="1196823"/>
          </a:xfrm>
          <a:prstGeom prst="rect">
            <a:avLst/>
          </a:prstGeom>
        </p:spPr>
      </p:pic>
      <p:pic>
        <p:nvPicPr>
          <p:cNvPr id="11" name="Billede 10" descr="Et billede, der indeholder Naturlige fødevarer, frugt og grønt, Fødevaregruppe, Supermad&#10;&#10;AI-genereret indhold kan være ukorrekt.">
            <a:extLst>
              <a:ext uri="{FF2B5EF4-FFF2-40B4-BE49-F238E27FC236}">
                <a16:creationId xmlns:a16="http://schemas.microsoft.com/office/drawing/2014/main" id="{A6E6E29D-5559-FA22-4FD9-CBBE1E87E071}"/>
              </a:ext>
            </a:extLst>
          </p:cNvPr>
          <p:cNvPicPr>
            <a:picLocks noChangeAspect="1"/>
          </p:cNvPicPr>
          <p:nvPr/>
        </p:nvPicPr>
        <p:blipFill>
          <a:blip r:embed="rId5"/>
          <a:stretch>
            <a:fillRect/>
          </a:stretch>
        </p:blipFill>
        <p:spPr>
          <a:xfrm>
            <a:off x="1608665" y="4237116"/>
            <a:ext cx="4535715" cy="2411481"/>
          </a:xfrm>
          <a:prstGeom prst="rect">
            <a:avLst/>
          </a:prstGeom>
        </p:spPr>
      </p:pic>
      <p:pic>
        <p:nvPicPr>
          <p:cNvPr id="12" name="Billede 11">
            <a:extLst>
              <a:ext uri="{FF2B5EF4-FFF2-40B4-BE49-F238E27FC236}">
                <a16:creationId xmlns:a16="http://schemas.microsoft.com/office/drawing/2014/main" id="{64E0111B-7581-665E-91D7-68C894EE8862}"/>
              </a:ext>
            </a:extLst>
          </p:cNvPr>
          <p:cNvPicPr>
            <a:picLocks noChangeAspect="1"/>
          </p:cNvPicPr>
          <p:nvPr/>
        </p:nvPicPr>
        <p:blipFill>
          <a:blip r:embed="rId6"/>
          <a:stretch>
            <a:fillRect/>
          </a:stretch>
        </p:blipFill>
        <p:spPr>
          <a:xfrm>
            <a:off x="4035349" y="7080930"/>
            <a:ext cx="1061205" cy="763663"/>
          </a:xfrm>
          <a:prstGeom prst="rect">
            <a:avLst/>
          </a:prstGeom>
        </p:spPr>
      </p:pic>
    </p:spTree>
    <p:extLst>
      <p:ext uri="{BB962C8B-B14F-4D97-AF65-F5344CB8AC3E}">
        <p14:creationId xmlns:p14="http://schemas.microsoft.com/office/powerpoint/2010/main" val="334330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04693-CE50-F172-064B-A377E0CA28E3}"/>
              </a:ext>
            </a:extLst>
          </p:cNvPr>
          <p:cNvSpPr>
            <a:spLocks noGrp="1"/>
          </p:cNvSpPr>
          <p:nvPr>
            <p:ph type="title"/>
          </p:nvPr>
        </p:nvSpPr>
        <p:spPr>
          <a:xfrm>
            <a:off x="601790" y="670561"/>
            <a:ext cx="5419131" cy="1029608"/>
          </a:xfrm>
        </p:spPr>
        <p:txBody>
          <a:bodyPr/>
          <a:lstStyle/>
          <a:p>
            <a:pPr algn="ctr"/>
            <a:r>
              <a:rPr lang="da-DK" sz="3600">
                <a:latin typeface="Modern Love"/>
              </a:rPr>
              <a:t>Kostpolitik </a:t>
            </a:r>
            <a:r>
              <a:rPr lang="da-DK" sz="3600" err="1">
                <a:latin typeface="Modern Love"/>
              </a:rPr>
              <a:t>Sødisbakke</a:t>
            </a:r>
            <a:endParaRPr lang="da-DK" sz="3600" err="1"/>
          </a:p>
        </p:txBody>
      </p:sp>
      <p:sp>
        <p:nvSpPr>
          <p:cNvPr id="3" name="Pladsholder til indhold 2">
            <a:extLst>
              <a:ext uri="{FF2B5EF4-FFF2-40B4-BE49-F238E27FC236}">
                <a16:creationId xmlns:a16="http://schemas.microsoft.com/office/drawing/2014/main" id="{56930F78-17A2-EECE-6465-1B5152A4823C}"/>
              </a:ext>
            </a:extLst>
          </p:cNvPr>
          <p:cNvSpPr>
            <a:spLocks noGrp="1"/>
          </p:cNvSpPr>
          <p:nvPr>
            <p:ph idx="1"/>
          </p:nvPr>
        </p:nvSpPr>
        <p:spPr>
          <a:xfrm>
            <a:off x="601790" y="1930884"/>
            <a:ext cx="5419131" cy="6721021"/>
          </a:xfrm>
        </p:spPr>
        <p:txBody>
          <a:bodyPr vert="horz" lIns="91440" tIns="45720" rIns="91440" bIns="45720" rtlCol="0" anchor="t">
            <a:noAutofit/>
          </a:bodyPr>
          <a:lstStyle/>
          <a:p>
            <a:pPr marL="0" indent="0">
              <a:buClr>
                <a:srgbClr val="F4F1EF">
                  <a:lumMod val="75000"/>
                </a:srgbClr>
              </a:buClr>
              <a:buNone/>
            </a:pPr>
            <a:r>
              <a:rPr lang="da-DK" sz="1800" b="1">
                <a:ea typeface="+mn-lt"/>
                <a:cs typeface="+mn-lt"/>
              </a:rPr>
              <a:t>Køkkenpersonale og vores principper</a:t>
            </a:r>
            <a:endParaRPr lang="da-DK" sz="1800" b="1"/>
          </a:p>
          <a:p>
            <a:pPr marL="0" indent="0">
              <a:buClr>
                <a:srgbClr val="C3B2A7"/>
              </a:buClr>
              <a:buNone/>
            </a:pPr>
            <a:r>
              <a:rPr lang="da-DK" sz="1800">
                <a:ea typeface="+mn-lt"/>
                <a:cs typeface="+mn-lt"/>
              </a:rPr>
              <a:t>Køkkenet på </a:t>
            </a:r>
            <a:r>
              <a:rPr lang="da-DK" sz="1800" err="1">
                <a:ea typeface="+mn-lt"/>
                <a:cs typeface="+mn-lt"/>
              </a:rPr>
              <a:t>Sødisbakke</a:t>
            </a:r>
            <a:r>
              <a:rPr lang="da-DK" sz="1800">
                <a:ea typeface="+mn-lt"/>
                <a:cs typeface="+mn-lt"/>
              </a:rPr>
              <a:t> består af faguddannede ernæringsassistenter, som tilbereder ernæringsrig og velsmagende mad til borgeren. Vi har  desuden en opvasker og en køkkenleder i afdelingen.</a:t>
            </a:r>
            <a:endParaRPr lang="da-DK" sz="1800"/>
          </a:p>
          <a:p>
            <a:pPr marL="0" indent="0">
              <a:buClr>
                <a:srgbClr val="C3B2A7"/>
              </a:buClr>
              <a:buNone/>
            </a:pPr>
            <a:r>
              <a:rPr lang="da-DK" sz="1800">
                <a:ea typeface="+mn-lt"/>
                <a:cs typeface="+mn-lt"/>
              </a:rPr>
              <a:t>Vi laver mad til 120 borgere, herudover driver vi en kantine, hvor vi serverer mad til medarbejderne i hverdagene. </a:t>
            </a:r>
            <a:endParaRPr lang="da-DK" sz="1800"/>
          </a:p>
          <a:p>
            <a:pPr marL="0" indent="0">
              <a:buClr>
                <a:srgbClr val="C3B2A7"/>
              </a:buClr>
              <a:buNone/>
            </a:pPr>
            <a:r>
              <a:rPr lang="da-DK" sz="1800">
                <a:ea typeface="+mn-lt"/>
                <a:cs typeface="+mn-lt"/>
              </a:rPr>
              <a:t>Der tilberedes morgenmad, frokost, samt frugtfad og kage til møder og særlige lejligheder. </a:t>
            </a:r>
            <a:endParaRPr lang="da-DK" sz="1800"/>
          </a:p>
          <a:p>
            <a:pPr marL="0" indent="0">
              <a:buClr>
                <a:srgbClr val="C3B2A7"/>
              </a:buClr>
              <a:buNone/>
            </a:pPr>
            <a:r>
              <a:rPr lang="da-DK" sz="1800">
                <a:ea typeface="+mn-lt"/>
                <a:cs typeface="+mn-lt"/>
              </a:rPr>
              <a:t>Vi har fokus op kvalitet, sundhed og smag. Vi tilbereder mad med omtanke for borgerne og medarbejderne på </a:t>
            </a:r>
            <a:r>
              <a:rPr lang="da-DK" sz="1800" err="1">
                <a:ea typeface="+mn-lt"/>
                <a:cs typeface="+mn-lt"/>
              </a:rPr>
              <a:t>Sødisbakke</a:t>
            </a:r>
            <a:r>
              <a:rPr lang="da-DK" sz="1800">
                <a:ea typeface="+mn-lt"/>
                <a:cs typeface="+mn-lt"/>
              </a:rPr>
              <a:t>. Vores arbejde er baseret på de officielle kostråd. </a:t>
            </a:r>
            <a:endParaRPr lang="da-DK" sz="1800"/>
          </a:p>
          <a:p>
            <a:pPr>
              <a:buClr>
                <a:srgbClr val="C3B2A7"/>
              </a:buClr>
            </a:pPr>
            <a:endParaRPr lang="da-DK"/>
          </a:p>
        </p:txBody>
      </p:sp>
      <p:sp>
        <p:nvSpPr>
          <p:cNvPr id="4" name="Pladsholder til dato 3">
            <a:extLst>
              <a:ext uri="{FF2B5EF4-FFF2-40B4-BE49-F238E27FC236}">
                <a16:creationId xmlns:a16="http://schemas.microsoft.com/office/drawing/2014/main" id="{9FAACB5D-727D-08BD-B829-2836E7A1C794}"/>
              </a:ext>
            </a:extLst>
          </p:cNvPr>
          <p:cNvSpPr>
            <a:spLocks noGrp="1"/>
          </p:cNvSpPr>
          <p:nvPr>
            <p:ph type="dt" sz="half" idx="10"/>
          </p:nvPr>
        </p:nvSpPr>
        <p:spPr/>
        <p:txBody>
          <a:bodyPr/>
          <a:lstStyle/>
          <a:p>
            <a:fld id="{13844BFC-8293-4680-AF6A-EBCDDF582260}" type="datetime1">
              <a:t>17-06-2025</a:t>
            </a:fld>
            <a:endParaRPr lang="en-US"/>
          </a:p>
        </p:txBody>
      </p:sp>
      <p:sp>
        <p:nvSpPr>
          <p:cNvPr id="5" name="Pladsholder til sidefod 4">
            <a:extLst>
              <a:ext uri="{FF2B5EF4-FFF2-40B4-BE49-F238E27FC236}">
                <a16:creationId xmlns:a16="http://schemas.microsoft.com/office/drawing/2014/main" id="{E254205C-39D8-1F58-C617-98B1ED75F6F6}"/>
              </a:ext>
            </a:extLst>
          </p:cNvPr>
          <p:cNvSpPr>
            <a:spLocks noGrp="1"/>
          </p:cNvSpPr>
          <p:nvPr>
            <p:ph type="ftr" sz="quarter" idx="11"/>
          </p:nvPr>
        </p:nvSpPr>
        <p:spPr/>
        <p:txBody>
          <a:bodyPr/>
          <a:lstStyle/>
          <a:p>
            <a:r>
              <a:rPr lang="en-US"/>
              <a:t>
              </a:t>
            </a:r>
          </a:p>
        </p:txBody>
      </p:sp>
      <p:sp>
        <p:nvSpPr>
          <p:cNvPr id="6" name="Pladsholder til slidenummer 5">
            <a:extLst>
              <a:ext uri="{FF2B5EF4-FFF2-40B4-BE49-F238E27FC236}">
                <a16:creationId xmlns:a16="http://schemas.microsoft.com/office/drawing/2014/main" id="{2BACAE95-EF52-7CE8-C4AD-074CA97982C0}"/>
              </a:ext>
            </a:extLst>
          </p:cNvPr>
          <p:cNvSpPr>
            <a:spLocks noGrp="1"/>
          </p:cNvSpPr>
          <p:nvPr>
            <p:ph type="sldNum" sz="quarter" idx="12"/>
          </p:nvPr>
        </p:nvSpPr>
        <p:spPr/>
        <p:txBody>
          <a:bodyPr/>
          <a:lstStyle/>
          <a:p>
            <a:fld id="{24578CCF-2EC4-44CB-A694-F6F6E59A3985}" type="slidenum">
              <a:rPr lang="en-US" dirty="0"/>
              <a:t>2</a:t>
            </a:fld>
            <a:endParaRPr lang="en-US"/>
          </a:p>
        </p:txBody>
      </p:sp>
    </p:spTree>
    <p:extLst>
      <p:ext uri="{BB962C8B-B14F-4D97-AF65-F5344CB8AC3E}">
        <p14:creationId xmlns:p14="http://schemas.microsoft.com/office/powerpoint/2010/main" val="44046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9C1D802-0A4F-1E28-DCAE-18F2B74D3C47}"/>
              </a:ext>
            </a:extLst>
          </p:cNvPr>
          <p:cNvSpPr>
            <a:spLocks noGrp="1"/>
          </p:cNvSpPr>
          <p:nvPr>
            <p:ph idx="1"/>
          </p:nvPr>
        </p:nvSpPr>
        <p:spPr>
          <a:xfrm>
            <a:off x="601790" y="298027"/>
            <a:ext cx="5419131" cy="1992403"/>
          </a:xfrm>
        </p:spPr>
        <p:txBody>
          <a:bodyPr vert="horz" lIns="91440" tIns="45720" rIns="91440" bIns="45720" rtlCol="0" anchor="t">
            <a:normAutofit/>
          </a:bodyPr>
          <a:lstStyle/>
          <a:p>
            <a:r>
              <a:rPr lang="da-DK"/>
              <a:t>Vi har et godt samarbejde med det pædagogisk personale på afdelingerne. Da det er dem, som modtager maden og serverer maden for borgerne.</a:t>
            </a:r>
            <a:endParaRPr lang="da-DK">
              <a:solidFill>
                <a:srgbClr val="000000"/>
              </a:solidFill>
            </a:endParaRPr>
          </a:p>
          <a:p>
            <a:pPr marL="0" indent="0">
              <a:buClr>
                <a:srgbClr val="C3B2A7"/>
              </a:buClr>
              <a:buNone/>
            </a:pPr>
            <a:endParaRPr lang="da-DK" sz="1400">
              <a:solidFill>
                <a:srgbClr val="000000"/>
              </a:solidFill>
            </a:endParaRPr>
          </a:p>
          <a:p>
            <a:pPr>
              <a:buClr>
                <a:srgbClr val="C3B2A7"/>
              </a:buClr>
            </a:pPr>
            <a:endParaRPr lang="da-DK">
              <a:solidFill>
                <a:srgbClr val="000000"/>
              </a:solidFill>
            </a:endParaRPr>
          </a:p>
          <a:p>
            <a:pPr marL="0" indent="0">
              <a:buClr>
                <a:srgbClr val="C3B2A7"/>
              </a:buClr>
              <a:buNone/>
            </a:pPr>
            <a:endParaRPr lang="da-DK"/>
          </a:p>
        </p:txBody>
      </p:sp>
      <p:sp>
        <p:nvSpPr>
          <p:cNvPr id="4" name="Pladsholder til dato 3">
            <a:extLst>
              <a:ext uri="{FF2B5EF4-FFF2-40B4-BE49-F238E27FC236}">
                <a16:creationId xmlns:a16="http://schemas.microsoft.com/office/drawing/2014/main" id="{B01DD8BE-5264-C651-C9CA-1F9E13A68AE7}"/>
              </a:ext>
            </a:extLst>
          </p:cNvPr>
          <p:cNvSpPr>
            <a:spLocks noGrp="1"/>
          </p:cNvSpPr>
          <p:nvPr>
            <p:ph type="dt" sz="half" idx="10"/>
          </p:nvPr>
        </p:nvSpPr>
        <p:spPr/>
        <p:txBody>
          <a:bodyPr/>
          <a:lstStyle/>
          <a:p>
            <a:fld id="{AE7F940F-B2D9-4A49-9E6A-29FF3604102C}" type="datetime1">
              <a:t>17-06-2025</a:t>
            </a:fld>
            <a:endParaRPr lang="en-US"/>
          </a:p>
        </p:txBody>
      </p:sp>
      <p:sp>
        <p:nvSpPr>
          <p:cNvPr id="5" name="Pladsholder til sidefod 4">
            <a:extLst>
              <a:ext uri="{FF2B5EF4-FFF2-40B4-BE49-F238E27FC236}">
                <a16:creationId xmlns:a16="http://schemas.microsoft.com/office/drawing/2014/main" id="{9807C7D3-FEBD-1884-3DCE-4316F575D0B7}"/>
              </a:ext>
            </a:extLst>
          </p:cNvPr>
          <p:cNvSpPr>
            <a:spLocks noGrp="1"/>
          </p:cNvSpPr>
          <p:nvPr>
            <p:ph type="ftr" sz="quarter" idx="11"/>
          </p:nvPr>
        </p:nvSpPr>
        <p:spPr/>
        <p:txBody>
          <a:bodyPr/>
          <a:lstStyle/>
          <a:p>
            <a:r>
              <a:rPr lang="en-US"/>
              <a:t>
              </a:t>
            </a:r>
          </a:p>
        </p:txBody>
      </p:sp>
      <p:sp>
        <p:nvSpPr>
          <p:cNvPr id="6" name="Pladsholder til slidenummer 5">
            <a:extLst>
              <a:ext uri="{FF2B5EF4-FFF2-40B4-BE49-F238E27FC236}">
                <a16:creationId xmlns:a16="http://schemas.microsoft.com/office/drawing/2014/main" id="{E48631B1-B9BA-1272-8AA6-014DC163F633}"/>
              </a:ext>
            </a:extLst>
          </p:cNvPr>
          <p:cNvSpPr>
            <a:spLocks noGrp="1"/>
          </p:cNvSpPr>
          <p:nvPr>
            <p:ph type="sldNum" sz="quarter" idx="12"/>
          </p:nvPr>
        </p:nvSpPr>
        <p:spPr/>
        <p:txBody>
          <a:bodyPr/>
          <a:lstStyle/>
          <a:p>
            <a:fld id="{24578CCF-2EC4-44CB-A694-F6F6E59A3985}" type="slidenum">
              <a:rPr lang="en-US" dirty="0"/>
              <a:t>3</a:t>
            </a:fld>
            <a:endParaRPr lang="en-US"/>
          </a:p>
        </p:txBody>
      </p:sp>
      <p:sp>
        <p:nvSpPr>
          <p:cNvPr id="7" name="Rektangel: afrundede hjørner diagonalt 6">
            <a:extLst>
              <a:ext uri="{FF2B5EF4-FFF2-40B4-BE49-F238E27FC236}">
                <a16:creationId xmlns:a16="http://schemas.microsoft.com/office/drawing/2014/main" id="{D885909B-EE02-4A2B-4DE4-4567E2D3B31B}"/>
              </a:ext>
            </a:extLst>
          </p:cNvPr>
          <p:cNvSpPr/>
          <p:nvPr/>
        </p:nvSpPr>
        <p:spPr>
          <a:xfrm>
            <a:off x="753341" y="2584738"/>
            <a:ext cx="5195454" cy="5948795"/>
          </a:xfrm>
          <a:prstGeom prst="round2Diag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buFont typeface="Arial" panose="020B0604020202020204" pitchFamily="34" charset="0"/>
              <a:buChar char="•"/>
            </a:pPr>
            <a:r>
              <a:rPr lang="da-DK" sz="1600" b="1">
                <a:solidFill>
                  <a:schemeClr val="tx1"/>
                </a:solidFill>
                <a:ea typeface="+mn-lt"/>
                <a:cs typeface="+mn-lt"/>
              </a:rPr>
              <a:t>Vi laver hjemmelavet mad og pirrer borgernes sanser med duft og smag ved at koge, stege og braisere lækre måltider.</a:t>
            </a:r>
            <a:endParaRPr lang="da-DK" sz="1600" b="1">
              <a:solidFill>
                <a:schemeClr val="tx1"/>
              </a:solidFill>
            </a:endParaRPr>
          </a:p>
          <a:p>
            <a:pPr algn="ctr"/>
            <a:endParaRPr lang="da-DK" sz="1600" b="1">
              <a:solidFill>
                <a:schemeClr val="tx1"/>
              </a:solidFill>
              <a:ea typeface="+mn-lt"/>
              <a:cs typeface="+mn-lt"/>
            </a:endParaRPr>
          </a:p>
          <a:p>
            <a:pPr marL="285750" indent="-285750" algn="ctr">
              <a:buFont typeface="Arial" panose="020B0604020202020204" pitchFamily="34" charset="0"/>
              <a:buChar char="•"/>
            </a:pPr>
            <a:r>
              <a:rPr lang="da-DK" sz="1600" b="1">
                <a:solidFill>
                  <a:schemeClr val="tx1"/>
                </a:solidFill>
                <a:ea typeface="+mn-lt"/>
                <a:cs typeface="+mn-lt"/>
              </a:rPr>
              <a:t>Vi laver gerne gode danske retter, men med et moderne twist.</a:t>
            </a:r>
            <a:endParaRPr lang="da-DK" sz="1600" b="1">
              <a:solidFill>
                <a:schemeClr val="tx1"/>
              </a:solidFill>
            </a:endParaRPr>
          </a:p>
          <a:p>
            <a:pPr algn="ctr"/>
            <a:endParaRPr lang="da-DK" sz="1600" b="1">
              <a:solidFill>
                <a:schemeClr val="tx1"/>
              </a:solidFill>
              <a:ea typeface="+mn-lt"/>
              <a:cs typeface="+mn-lt"/>
            </a:endParaRPr>
          </a:p>
          <a:p>
            <a:pPr marL="285750" indent="-285750" algn="ctr">
              <a:buFont typeface="Arial" panose="020B0604020202020204" pitchFamily="34" charset="0"/>
              <a:buChar char="•"/>
            </a:pPr>
            <a:r>
              <a:rPr lang="da-DK" sz="1600" b="1">
                <a:solidFill>
                  <a:schemeClr val="tx1"/>
                </a:solidFill>
                <a:ea typeface="+mn-lt"/>
                <a:cs typeface="+mn-lt"/>
              </a:rPr>
              <a:t>Af og til laver vi fast food, som borgerne sætter høj pris på.</a:t>
            </a:r>
            <a:r>
              <a:rPr lang="da-DK" sz="1600">
                <a:solidFill>
                  <a:schemeClr val="tx1"/>
                </a:solidFill>
                <a:ea typeface="+mn-lt"/>
                <a:cs typeface="+mn-lt"/>
              </a:rPr>
              <a:t> </a:t>
            </a:r>
            <a:endParaRPr lang="da-DK" sz="1600">
              <a:solidFill>
                <a:schemeClr val="tx1"/>
              </a:solidFill>
            </a:endParaRPr>
          </a:p>
          <a:p>
            <a:pPr marL="285750" indent="-285750" algn="ctr">
              <a:buFont typeface="Arial" panose="020B0604020202020204" pitchFamily="34" charset="0"/>
              <a:buChar char="•"/>
            </a:pPr>
            <a:endParaRPr lang="da-DK" sz="1600">
              <a:solidFill>
                <a:schemeClr val="tx1"/>
              </a:solidFill>
            </a:endParaRPr>
          </a:p>
          <a:p>
            <a:pPr marL="285750" indent="-285750" algn="ctr">
              <a:buFont typeface="Arial" panose="020B0604020202020204" pitchFamily="34" charset="0"/>
              <a:buChar char="•"/>
            </a:pPr>
            <a:r>
              <a:rPr lang="da-DK" sz="1600" b="1">
                <a:solidFill>
                  <a:schemeClr val="tx1"/>
                </a:solidFill>
                <a:ea typeface="+mn-lt"/>
                <a:cs typeface="+mn-lt"/>
              </a:rPr>
              <a:t>Vi udfordrer gerne borgernes smagsløg med nye retter, krydderier og smage.</a:t>
            </a:r>
            <a:endParaRPr lang="da-DK" sz="1600" b="1">
              <a:solidFill>
                <a:schemeClr val="tx1"/>
              </a:solidFill>
            </a:endParaRPr>
          </a:p>
          <a:p>
            <a:pPr marL="285750" indent="-285750" algn="ctr">
              <a:buFont typeface="Arial" panose="020B0604020202020204" pitchFamily="34" charset="0"/>
              <a:buChar char="•"/>
            </a:pPr>
            <a:endParaRPr lang="da-DK" sz="1600" b="1">
              <a:solidFill>
                <a:schemeClr val="tx1"/>
              </a:solidFill>
            </a:endParaRPr>
          </a:p>
          <a:p>
            <a:pPr marL="285750" indent="-285750" algn="ctr">
              <a:buFont typeface="Arial" panose="020B0604020202020204" pitchFamily="34" charset="0"/>
              <a:buChar char="•"/>
            </a:pPr>
            <a:r>
              <a:rPr lang="da-DK" sz="1600" b="1">
                <a:solidFill>
                  <a:schemeClr val="tx1"/>
                </a:solidFill>
                <a:ea typeface="+mn-lt"/>
                <a:cs typeface="+mn-lt"/>
              </a:rPr>
              <a:t>Vi laver hjemmelavet mad fra bunden af gode økologisk og bæredygtige råvarer.</a:t>
            </a:r>
            <a:endParaRPr lang="da-DK" sz="1600" b="1">
              <a:solidFill>
                <a:schemeClr val="tx1"/>
              </a:solidFill>
            </a:endParaRPr>
          </a:p>
          <a:p>
            <a:pPr marL="285750" indent="-285750" algn="ctr">
              <a:buFont typeface="Arial" panose="020B0604020202020204" pitchFamily="34" charset="0"/>
              <a:buChar char="•"/>
            </a:pPr>
            <a:endParaRPr lang="da-DK" sz="1600" b="1">
              <a:solidFill>
                <a:schemeClr val="tx1"/>
              </a:solidFill>
            </a:endParaRPr>
          </a:p>
          <a:p>
            <a:pPr marL="285750" indent="-285750" algn="ctr">
              <a:buFont typeface="Arial" panose="020B0604020202020204" pitchFamily="34" charset="0"/>
              <a:buChar char="•"/>
            </a:pPr>
            <a:r>
              <a:rPr lang="da-DK" sz="1600" b="1">
                <a:solidFill>
                  <a:schemeClr val="tx1"/>
                </a:solidFill>
                <a:ea typeface="+mn-lt"/>
                <a:cs typeface="+mn-lt"/>
              </a:rPr>
              <a:t>Køkkenet modtager gerne forslag på retter eller opskrifter til månedsmenuen. </a:t>
            </a:r>
          </a:p>
          <a:p>
            <a:pPr marL="285750" indent="-285750" algn="ctr">
              <a:buFont typeface="Arial" panose="020B0604020202020204" pitchFamily="34" charset="0"/>
              <a:buChar char="•"/>
            </a:pPr>
            <a:endParaRPr lang="da-DK" sz="1400">
              <a:solidFill>
                <a:schemeClr val="tx1"/>
              </a:solidFill>
            </a:endParaRPr>
          </a:p>
          <a:p>
            <a:pPr marL="285750" indent="-285750" algn="ctr">
              <a:buFont typeface="Arial" panose="020B0604020202020204" pitchFamily="34" charset="0"/>
              <a:buChar char="•"/>
            </a:pPr>
            <a:endParaRPr lang="da-DK" sz="1400">
              <a:solidFill>
                <a:schemeClr val="tx1"/>
              </a:solidFill>
            </a:endParaRPr>
          </a:p>
          <a:p>
            <a:pPr marL="285750" indent="-285750" algn="ctr">
              <a:buFont typeface="Arial" panose="020B0604020202020204" pitchFamily="34" charset="0"/>
              <a:buChar char="•"/>
            </a:pPr>
            <a:endParaRPr lang="da-DK">
              <a:solidFill>
                <a:schemeClr val="tx1"/>
              </a:solidFill>
            </a:endParaRPr>
          </a:p>
        </p:txBody>
      </p:sp>
    </p:spTree>
    <p:extLst>
      <p:ext uri="{BB962C8B-B14F-4D97-AF65-F5344CB8AC3E}">
        <p14:creationId xmlns:p14="http://schemas.microsoft.com/office/powerpoint/2010/main" val="294630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77EFF-147F-51C1-2AB3-E85CBF60D05F}"/>
              </a:ext>
            </a:extLst>
          </p:cNvPr>
          <p:cNvSpPr>
            <a:spLocks noGrp="1"/>
          </p:cNvSpPr>
          <p:nvPr>
            <p:ph type="title"/>
          </p:nvPr>
        </p:nvSpPr>
        <p:spPr>
          <a:xfrm>
            <a:off x="601790" y="307704"/>
            <a:ext cx="5419131" cy="582084"/>
          </a:xfrm>
        </p:spPr>
        <p:txBody>
          <a:bodyPr>
            <a:normAutofit fontScale="90000"/>
          </a:bodyPr>
          <a:lstStyle/>
          <a:p>
            <a:pPr algn="ctr"/>
            <a:r>
              <a:rPr lang="da-DK"/>
              <a:t>De Officielle kostråd</a:t>
            </a:r>
          </a:p>
        </p:txBody>
      </p:sp>
      <p:sp>
        <p:nvSpPr>
          <p:cNvPr id="3" name="Pladsholder til indhold 2">
            <a:extLst>
              <a:ext uri="{FF2B5EF4-FFF2-40B4-BE49-F238E27FC236}">
                <a16:creationId xmlns:a16="http://schemas.microsoft.com/office/drawing/2014/main" id="{9F4C44B0-A3DB-1DA1-40D9-C87F1B25D3FD}"/>
              </a:ext>
            </a:extLst>
          </p:cNvPr>
          <p:cNvSpPr>
            <a:spLocks noGrp="1"/>
          </p:cNvSpPr>
          <p:nvPr>
            <p:ph idx="1"/>
          </p:nvPr>
        </p:nvSpPr>
        <p:spPr>
          <a:xfrm>
            <a:off x="601790" y="902790"/>
            <a:ext cx="5419131" cy="8087782"/>
          </a:xfrm>
        </p:spPr>
        <p:txBody>
          <a:bodyPr vert="horz" lIns="91440" tIns="45720" rIns="91440" bIns="45720" rtlCol="0" anchor="t">
            <a:noAutofit/>
          </a:bodyPr>
          <a:lstStyle/>
          <a:p>
            <a:pPr marL="0" indent="0" algn="ctr">
              <a:buClr>
                <a:srgbClr val="F4F1EF">
                  <a:lumMod val="75000"/>
                </a:srgbClr>
              </a:buClr>
              <a:buNone/>
            </a:pPr>
            <a:r>
              <a:rPr lang="da-DK" sz="1800" b="1">
                <a:ea typeface="+mn-lt"/>
                <a:cs typeface="+mn-lt"/>
              </a:rPr>
              <a:t>Spis </a:t>
            </a:r>
            <a:r>
              <a:rPr lang="da-DK" sz="1800" b="1" err="1">
                <a:ea typeface="+mn-lt"/>
                <a:cs typeface="+mn-lt"/>
              </a:rPr>
              <a:t>planterigt</a:t>
            </a:r>
            <a:r>
              <a:rPr lang="da-DK" sz="1800" b="1">
                <a:ea typeface="+mn-lt"/>
                <a:cs typeface="+mn-lt"/>
              </a:rPr>
              <a:t>, varieret og ikke for meget</a:t>
            </a:r>
            <a:endParaRPr lang="da-DK" sz="1800"/>
          </a:p>
          <a:p>
            <a:pPr algn="ctr">
              <a:buClr>
                <a:srgbClr val="C3B2A7"/>
              </a:buClr>
            </a:pPr>
            <a:r>
              <a:rPr lang="da-DK" sz="1200">
                <a:ea typeface="+mn-lt"/>
                <a:cs typeface="+mn-lt"/>
              </a:rPr>
              <a:t>(Grønsager,  frugter og forskellige kornprodukter.)</a:t>
            </a:r>
            <a:endParaRPr lang="da-DK" sz="1200"/>
          </a:p>
          <a:p>
            <a:pPr algn="ctr">
              <a:buClr>
                <a:srgbClr val="C3B2A7"/>
              </a:buClr>
            </a:pPr>
            <a:r>
              <a:rPr lang="da-DK" sz="1800" b="1">
                <a:ea typeface="+mn-lt"/>
                <a:cs typeface="+mn-lt"/>
              </a:rPr>
              <a:t>Spise flere grønsager og frugter</a:t>
            </a:r>
            <a:endParaRPr lang="da-DK" sz="1800"/>
          </a:p>
          <a:p>
            <a:pPr algn="ctr">
              <a:buClr>
                <a:srgbClr val="C3B2A7"/>
              </a:buClr>
            </a:pPr>
            <a:r>
              <a:rPr lang="da-DK" sz="1200">
                <a:ea typeface="+mn-lt"/>
                <a:cs typeface="+mn-lt"/>
              </a:rPr>
              <a:t>(Hvad er forskellen på frugt og grønt?  Frugt indeholder ofte kerner og er flerårige. Grøntsager er etårige og man planter nye til næste år.)</a:t>
            </a:r>
            <a:endParaRPr lang="da-DK" sz="1200"/>
          </a:p>
          <a:p>
            <a:pPr algn="ctr">
              <a:buClr>
                <a:srgbClr val="C3B2A7"/>
              </a:buClr>
            </a:pPr>
            <a:r>
              <a:rPr lang="da-DK" sz="1800" b="1">
                <a:ea typeface="+mn-lt"/>
                <a:cs typeface="+mn-lt"/>
              </a:rPr>
              <a:t>Spis mindre kød. Vælg bælgfrugter og fisk</a:t>
            </a:r>
            <a:endParaRPr lang="da-DK" sz="1800"/>
          </a:p>
          <a:p>
            <a:pPr algn="ctr">
              <a:buClr>
                <a:srgbClr val="C3B2A7"/>
              </a:buClr>
            </a:pPr>
            <a:r>
              <a:rPr lang="da-DK" sz="1200">
                <a:ea typeface="+mn-lt"/>
                <a:cs typeface="+mn-lt"/>
              </a:rPr>
              <a:t>(Bælgfrugter er rig på protein, jern, zink, men har os kostfibre, folsyre og kalium </a:t>
            </a:r>
            <a:r>
              <a:rPr lang="da-DK" sz="1200" u="sng">
                <a:ea typeface="+mn-lt"/>
                <a:cs typeface="+mn-lt"/>
              </a:rPr>
              <a:t>Derfor er </a:t>
            </a:r>
            <a:r>
              <a:rPr lang="da-DK" sz="1200" u="sng" err="1">
                <a:ea typeface="+mn-lt"/>
                <a:cs typeface="+mn-lt"/>
              </a:rPr>
              <a:t>bælgfruger</a:t>
            </a:r>
            <a:r>
              <a:rPr lang="da-DK" sz="1200" u="sng">
                <a:ea typeface="+mn-lt"/>
                <a:cs typeface="+mn-lt"/>
              </a:rPr>
              <a:t> et godt erstatningsprodukt for kød.</a:t>
            </a:r>
            <a:endParaRPr lang="da-DK" sz="1200"/>
          </a:p>
          <a:p>
            <a:pPr algn="ctr">
              <a:buClr>
                <a:srgbClr val="C3B2A7"/>
              </a:buClr>
            </a:pPr>
            <a:r>
              <a:rPr lang="da-DK" sz="1200">
                <a:ea typeface="+mn-lt"/>
                <a:cs typeface="+mn-lt"/>
              </a:rPr>
              <a:t>Bælgfrugter er ærter, bønner, linser, lupiner, jordnødder og kikærter.</a:t>
            </a:r>
            <a:endParaRPr lang="da-DK" sz="1200"/>
          </a:p>
          <a:p>
            <a:pPr algn="ctr">
              <a:buClr>
                <a:srgbClr val="C3B2A7"/>
              </a:buClr>
            </a:pPr>
            <a:r>
              <a:rPr lang="da-DK" sz="1200">
                <a:ea typeface="+mn-lt"/>
                <a:cs typeface="+mn-lt"/>
              </a:rPr>
              <a:t>Der er brune, hvide og sort bønner, </a:t>
            </a:r>
            <a:r>
              <a:rPr lang="da-DK" sz="1200" err="1">
                <a:ea typeface="+mn-lt"/>
                <a:cs typeface="+mn-lt"/>
              </a:rPr>
              <a:t>Kidney</a:t>
            </a:r>
            <a:r>
              <a:rPr lang="da-DK" sz="1200">
                <a:ea typeface="+mn-lt"/>
                <a:cs typeface="+mn-lt"/>
              </a:rPr>
              <a:t>-bønner, røde og grønne linser og gule </a:t>
            </a:r>
            <a:r>
              <a:rPr lang="da-DK" sz="1200" err="1">
                <a:ea typeface="+mn-lt"/>
                <a:cs typeface="+mn-lt"/>
              </a:rPr>
              <a:t>flækærter</a:t>
            </a:r>
            <a:r>
              <a:rPr lang="da-DK" sz="1200">
                <a:ea typeface="+mn-lt"/>
                <a:cs typeface="+mn-lt"/>
              </a:rPr>
              <a:t>.)</a:t>
            </a:r>
            <a:endParaRPr lang="da-DK" sz="1200"/>
          </a:p>
          <a:p>
            <a:pPr algn="ctr">
              <a:buClr>
                <a:srgbClr val="C3B2A7"/>
              </a:buClr>
            </a:pPr>
            <a:r>
              <a:rPr lang="da-DK" sz="1800" b="1">
                <a:ea typeface="+mn-lt"/>
                <a:cs typeface="+mn-lt"/>
              </a:rPr>
              <a:t>Spis mad med fuldkorn</a:t>
            </a:r>
            <a:endParaRPr lang="da-DK" sz="1800"/>
          </a:p>
          <a:p>
            <a:pPr algn="ctr">
              <a:buClr>
                <a:srgbClr val="C3B2A7"/>
              </a:buClr>
            </a:pPr>
            <a:r>
              <a:rPr lang="da-DK" sz="1200">
                <a:ea typeface="+mn-lt"/>
                <a:cs typeface="+mn-lt"/>
              </a:rPr>
              <a:t>(Fuldkorn betyder, at man  bruger hele kornet. I skallen sidder fibre, vitaminer, mineraler, som er vigtige for os.)</a:t>
            </a:r>
            <a:endParaRPr lang="da-DK" sz="1200"/>
          </a:p>
          <a:p>
            <a:pPr algn="ctr">
              <a:buClr>
                <a:srgbClr val="C3B2A7"/>
              </a:buClr>
            </a:pPr>
            <a:r>
              <a:rPr lang="da-DK" sz="1800" b="1">
                <a:ea typeface="+mn-lt"/>
                <a:cs typeface="+mn-lt"/>
              </a:rPr>
              <a:t>Spise mindre af det søde, salte og fede</a:t>
            </a:r>
            <a:endParaRPr lang="da-DK" sz="1800"/>
          </a:p>
          <a:p>
            <a:pPr algn="ctr">
              <a:buClr>
                <a:srgbClr val="C3B2A7"/>
              </a:buClr>
            </a:pPr>
            <a:r>
              <a:rPr lang="da-DK" sz="1200">
                <a:ea typeface="+mn-lt"/>
                <a:cs typeface="+mn-lt"/>
              </a:rPr>
              <a:t>(Det ved vi godt. Mindre af det.)</a:t>
            </a:r>
            <a:endParaRPr lang="da-DK" sz="1200"/>
          </a:p>
          <a:p>
            <a:pPr algn="ctr">
              <a:buClr>
                <a:srgbClr val="C3B2A7"/>
              </a:buClr>
            </a:pPr>
            <a:r>
              <a:rPr lang="da-DK" sz="1800" b="1">
                <a:ea typeface="+mn-lt"/>
                <a:cs typeface="+mn-lt"/>
              </a:rPr>
              <a:t>Sluk tørsten med vand</a:t>
            </a:r>
            <a:endParaRPr lang="da-DK" sz="1800"/>
          </a:p>
          <a:p>
            <a:pPr algn="ctr">
              <a:buClr>
                <a:srgbClr val="C3B2A7"/>
              </a:buClr>
            </a:pPr>
            <a:r>
              <a:rPr lang="da-DK" sz="1200">
                <a:ea typeface="+mn-lt"/>
                <a:cs typeface="+mn-lt"/>
              </a:rPr>
              <a:t>(Begræns de søde drikke og drik mere vand. 1-1½ liter væske til et døgn. Drik vand, kaffe, te eller mælk. Hvis du er fysisk aktiv, kan sukkerholdige drikke være acceptable. )</a:t>
            </a:r>
            <a:endParaRPr lang="da-DK" sz="1200"/>
          </a:p>
        </p:txBody>
      </p:sp>
      <p:sp>
        <p:nvSpPr>
          <p:cNvPr id="4" name="Pladsholder til dato 3">
            <a:extLst>
              <a:ext uri="{FF2B5EF4-FFF2-40B4-BE49-F238E27FC236}">
                <a16:creationId xmlns:a16="http://schemas.microsoft.com/office/drawing/2014/main" id="{D3A3EB49-B529-0544-F91E-10BDB122F622}"/>
              </a:ext>
            </a:extLst>
          </p:cNvPr>
          <p:cNvSpPr>
            <a:spLocks noGrp="1"/>
          </p:cNvSpPr>
          <p:nvPr>
            <p:ph type="dt" sz="half" idx="10"/>
          </p:nvPr>
        </p:nvSpPr>
        <p:spPr/>
        <p:txBody>
          <a:bodyPr/>
          <a:lstStyle/>
          <a:p>
            <a:fld id="{435B59D3-F864-4FF8-9BF4-6C00195FE88F}" type="datetime1">
              <a:t>17-06-2025</a:t>
            </a:fld>
            <a:endParaRPr lang="en-US"/>
          </a:p>
        </p:txBody>
      </p:sp>
      <p:sp>
        <p:nvSpPr>
          <p:cNvPr id="5" name="Pladsholder til sidefod 4">
            <a:extLst>
              <a:ext uri="{FF2B5EF4-FFF2-40B4-BE49-F238E27FC236}">
                <a16:creationId xmlns:a16="http://schemas.microsoft.com/office/drawing/2014/main" id="{0DCD553F-0DCB-A45C-E2D1-AE424709D7F9}"/>
              </a:ext>
            </a:extLst>
          </p:cNvPr>
          <p:cNvSpPr>
            <a:spLocks noGrp="1"/>
          </p:cNvSpPr>
          <p:nvPr>
            <p:ph type="ftr" sz="quarter" idx="11"/>
          </p:nvPr>
        </p:nvSpPr>
        <p:spPr/>
        <p:txBody>
          <a:bodyPr/>
          <a:lstStyle/>
          <a:p>
            <a:r>
              <a:rPr lang="en-US"/>
              <a:t>
              </a:t>
            </a:r>
          </a:p>
        </p:txBody>
      </p:sp>
      <p:sp>
        <p:nvSpPr>
          <p:cNvPr id="6" name="Pladsholder til slidenummer 5">
            <a:extLst>
              <a:ext uri="{FF2B5EF4-FFF2-40B4-BE49-F238E27FC236}">
                <a16:creationId xmlns:a16="http://schemas.microsoft.com/office/drawing/2014/main" id="{4FE579D0-C22C-EEFA-8F84-6E5F94C12E84}"/>
              </a:ext>
            </a:extLst>
          </p:cNvPr>
          <p:cNvSpPr>
            <a:spLocks noGrp="1"/>
          </p:cNvSpPr>
          <p:nvPr>
            <p:ph type="sldNum" sz="quarter" idx="12"/>
          </p:nvPr>
        </p:nvSpPr>
        <p:spPr/>
        <p:txBody>
          <a:bodyPr/>
          <a:lstStyle/>
          <a:p>
            <a:fld id="{24578CCF-2EC4-44CB-A694-F6F6E59A3985}" type="slidenum">
              <a:rPr lang="en-US" dirty="0"/>
              <a:t>4</a:t>
            </a:fld>
            <a:endParaRPr lang="en-US"/>
          </a:p>
        </p:txBody>
      </p:sp>
    </p:spTree>
    <p:extLst>
      <p:ext uri="{BB962C8B-B14F-4D97-AF65-F5344CB8AC3E}">
        <p14:creationId xmlns:p14="http://schemas.microsoft.com/office/powerpoint/2010/main" val="291110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28FB6BE-7024-5F14-3DE2-CFC27FAF1E84}"/>
              </a:ext>
            </a:extLst>
          </p:cNvPr>
          <p:cNvSpPr>
            <a:spLocks noGrp="1"/>
          </p:cNvSpPr>
          <p:nvPr>
            <p:ph type="title"/>
          </p:nvPr>
        </p:nvSpPr>
        <p:spPr>
          <a:xfrm>
            <a:off x="722742" y="5472371"/>
            <a:ext cx="5419131" cy="3025320"/>
          </a:xfrm>
        </p:spPr>
        <p:txBody>
          <a:bodyPr>
            <a:normAutofit/>
          </a:bodyPr>
          <a:lstStyle/>
          <a:p>
            <a:pPr algn="ctr"/>
            <a:r>
              <a:rPr lang="da-DK" sz="1600" b="1">
                <a:ea typeface="+mj-lt"/>
                <a:cs typeface="+mj-lt"/>
              </a:rPr>
              <a:t>Økologi og Bæredygtighed</a:t>
            </a:r>
            <a:endParaRPr lang="da-DK"/>
          </a:p>
          <a:p>
            <a:r>
              <a:rPr lang="da-DK" sz="1400" err="1">
                <a:ea typeface="+mj-lt"/>
                <a:cs typeface="+mj-lt"/>
              </a:rPr>
              <a:t>Sødisbakke</a:t>
            </a:r>
            <a:r>
              <a:rPr lang="da-DK" sz="1400">
                <a:ea typeface="+mj-lt"/>
                <a:cs typeface="+mj-lt"/>
              </a:rPr>
              <a:t> centralkøkken har 30-60 % sølv i økologi. Mærket fortæller hvor meget vi indkøber af økologiske føde og drikkevarer.</a:t>
            </a:r>
            <a:endParaRPr lang="da-DK"/>
          </a:p>
          <a:p>
            <a:pPr algn="ctr"/>
            <a:br>
              <a:rPr lang="da-DK" sz="1400">
                <a:ea typeface="+mj-lt"/>
                <a:cs typeface="+mj-lt"/>
              </a:rPr>
            </a:br>
            <a:br>
              <a:rPr lang="da-DK" sz="1400">
                <a:ea typeface="+mj-lt"/>
                <a:cs typeface="+mj-lt"/>
              </a:rPr>
            </a:br>
            <a:br>
              <a:rPr lang="da-DK" sz="1400">
                <a:ea typeface="+mj-lt"/>
                <a:cs typeface="+mj-lt"/>
              </a:rPr>
            </a:br>
            <a:br>
              <a:rPr lang="da-DK" sz="1400">
                <a:ea typeface="+mj-lt"/>
                <a:cs typeface="+mj-lt"/>
              </a:rPr>
            </a:br>
            <a:br>
              <a:rPr lang="da-DK" sz="1400">
                <a:ea typeface="+mj-lt"/>
                <a:cs typeface="+mj-lt"/>
              </a:rPr>
            </a:br>
            <a:r>
              <a:rPr lang="da-DK" sz="1400">
                <a:ea typeface="+mj-lt"/>
                <a:cs typeface="+mj-lt"/>
              </a:rPr>
              <a:t>Vi vil ikke have pesticider i vores mad.</a:t>
            </a:r>
            <a:endParaRPr lang="da-DK"/>
          </a:p>
        </p:txBody>
      </p:sp>
      <p:sp>
        <p:nvSpPr>
          <p:cNvPr id="5" name="Pladsholder til sidefod 4">
            <a:extLst>
              <a:ext uri="{FF2B5EF4-FFF2-40B4-BE49-F238E27FC236}">
                <a16:creationId xmlns:a16="http://schemas.microsoft.com/office/drawing/2014/main" id="{486291EB-CF84-0F23-9225-6B89FDDE0E02}"/>
              </a:ext>
            </a:extLst>
          </p:cNvPr>
          <p:cNvSpPr>
            <a:spLocks noGrp="1"/>
          </p:cNvSpPr>
          <p:nvPr>
            <p:ph type="ftr" sz="quarter" idx="11"/>
          </p:nvPr>
        </p:nvSpPr>
        <p:spPr/>
        <p:txBody>
          <a:bodyPr/>
          <a:lstStyle/>
          <a:p>
            <a:r>
              <a:rPr lang="en-US"/>
              <a:t>
              </a:t>
            </a:r>
          </a:p>
        </p:txBody>
      </p:sp>
      <p:sp>
        <p:nvSpPr>
          <p:cNvPr id="6" name="Pladsholder til slidenummer 5">
            <a:extLst>
              <a:ext uri="{FF2B5EF4-FFF2-40B4-BE49-F238E27FC236}">
                <a16:creationId xmlns:a16="http://schemas.microsoft.com/office/drawing/2014/main" id="{A1503C56-C273-3314-98AD-3614416A82E7}"/>
              </a:ext>
            </a:extLst>
          </p:cNvPr>
          <p:cNvSpPr>
            <a:spLocks noGrp="1"/>
          </p:cNvSpPr>
          <p:nvPr>
            <p:ph type="sldNum" sz="quarter" idx="12"/>
          </p:nvPr>
        </p:nvSpPr>
        <p:spPr/>
        <p:txBody>
          <a:bodyPr/>
          <a:lstStyle/>
          <a:p>
            <a:fld id="{24578CCF-2EC4-44CB-A694-F6F6E59A3985}" type="slidenum">
              <a:rPr lang="en-US" dirty="0"/>
              <a:t>5</a:t>
            </a:fld>
            <a:endParaRPr lang="en-US"/>
          </a:p>
        </p:txBody>
      </p:sp>
      <p:sp>
        <p:nvSpPr>
          <p:cNvPr id="3" name="Pladsholder til indhold 2">
            <a:extLst>
              <a:ext uri="{FF2B5EF4-FFF2-40B4-BE49-F238E27FC236}">
                <a16:creationId xmlns:a16="http://schemas.microsoft.com/office/drawing/2014/main" id="{4135CF26-530A-B014-8A36-D61F96F60496}"/>
              </a:ext>
            </a:extLst>
          </p:cNvPr>
          <p:cNvSpPr>
            <a:spLocks noGrp="1"/>
          </p:cNvSpPr>
          <p:nvPr>
            <p:ph idx="4294967295"/>
          </p:nvPr>
        </p:nvSpPr>
        <p:spPr>
          <a:xfrm>
            <a:off x="628952" y="480030"/>
            <a:ext cx="5419725" cy="5003800"/>
          </a:xfrm>
        </p:spPr>
        <p:txBody>
          <a:bodyPr vert="horz" lIns="91440" tIns="45720" rIns="91440" bIns="45720" rtlCol="0" anchor="t">
            <a:normAutofit/>
          </a:bodyPr>
          <a:lstStyle/>
          <a:p>
            <a:r>
              <a:rPr lang="da-DK" sz="1400" b="1" err="1">
                <a:ea typeface="+mn-lt"/>
                <a:cs typeface="+mn-lt"/>
              </a:rPr>
              <a:t>Sødisbakkes</a:t>
            </a:r>
            <a:r>
              <a:rPr lang="da-DK" sz="1400" b="1">
                <a:ea typeface="+mn-lt"/>
                <a:cs typeface="+mn-lt"/>
              </a:rPr>
              <a:t> køkken vil gerne give et bud til en sund og varieret kost med de officielle kostråd.  </a:t>
            </a:r>
            <a:endParaRPr lang="da-DK" sz="1400">
              <a:ea typeface="+mn-lt"/>
              <a:cs typeface="+mn-lt"/>
            </a:endParaRPr>
          </a:p>
          <a:p>
            <a:pPr>
              <a:buClr>
                <a:srgbClr val="C3B2A7"/>
              </a:buClr>
            </a:pPr>
            <a:r>
              <a:rPr lang="da-DK" sz="1400">
                <a:ea typeface="+mn-lt"/>
                <a:cs typeface="+mn-lt"/>
              </a:rPr>
              <a:t>Afdelingerne bestiller gennem vores mad-bestillingssystem. Som er mælk, grønt, frost, kolonial, brød, pålæg, frugt, og flere til.</a:t>
            </a:r>
            <a:endParaRPr lang="da-DK"/>
          </a:p>
          <a:p>
            <a:pPr>
              <a:buClr>
                <a:srgbClr val="C3B2A7"/>
              </a:buClr>
            </a:pPr>
            <a:r>
              <a:rPr lang="da-DK" sz="1400">
                <a:ea typeface="+mn-lt"/>
                <a:cs typeface="+mn-lt"/>
              </a:rPr>
              <a:t>Morgenmad bør bestå af fuldkornsbrød/fuldkornsprodukter rige på kostfibre.</a:t>
            </a:r>
            <a:endParaRPr lang="da-DK"/>
          </a:p>
          <a:p>
            <a:pPr>
              <a:buClr>
                <a:srgbClr val="C3B2A7"/>
              </a:buClr>
            </a:pPr>
            <a:r>
              <a:rPr lang="da-DK" sz="1400">
                <a:ea typeface="+mn-lt"/>
                <a:cs typeface="+mn-lt"/>
              </a:rPr>
              <a:t>Morgenmaden er dagens første måltid og vigtig for at sikre en god start på dagen, både fysisk og mentalt. Den bidrager med energi, forbedrer koncentrationen og hjælper med at undgå overspisning senere op dagen.</a:t>
            </a:r>
            <a:endParaRPr lang="da-DK"/>
          </a:p>
          <a:p>
            <a:pPr>
              <a:buClr>
                <a:srgbClr val="C3B2A7"/>
              </a:buClr>
            </a:pPr>
            <a:r>
              <a:rPr lang="da-DK" sz="1400">
                <a:ea typeface="+mn-lt"/>
                <a:cs typeface="+mn-lt"/>
              </a:rPr>
              <a:t>Der lægges vægt på, at måltidet spises i ro og med god tid. Vi understøtter beboernes ønsker og behov. </a:t>
            </a:r>
            <a:endParaRPr lang="da-DK"/>
          </a:p>
          <a:p>
            <a:pPr>
              <a:buClr>
                <a:srgbClr val="C3B2A7"/>
              </a:buClr>
            </a:pPr>
            <a:endParaRPr lang="da-DK"/>
          </a:p>
        </p:txBody>
      </p:sp>
      <p:sp>
        <p:nvSpPr>
          <p:cNvPr id="4" name="Pladsholder til dato 3">
            <a:extLst>
              <a:ext uri="{FF2B5EF4-FFF2-40B4-BE49-F238E27FC236}">
                <a16:creationId xmlns:a16="http://schemas.microsoft.com/office/drawing/2014/main" id="{41753C1D-4BA0-4E9C-87FB-CCD0E81DD9F7}"/>
              </a:ext>
            </a:extLst>
          </p:cNvPr>
          <p:cNvSpPr>
            <a:spLocks noGrp="1"/>
          </p:cNvSpPr>
          <p:nvPr>
            <p:ph type="dt" sz="half" idx="10"/>
          </p:nvPr>
        </p:nvSpPr>
        <p:spPr/>
        <p:txBody>
          <a:bodyPr/>
          <a:lstStyle/>
          <a:p>
            <a:fld id="{95D95426-A685-47BF-9B77-85DEF505773E}" type="datetime1">
              <a:t>17-06-2025</a:t>
            </a:fld>
            <a:endParaRPr lang="en-US"/>
          </a:p>
        </p:txBody>
      </p:sp>
      <p:pic>
        <p:nvPicPr>
          <p:cNvPr id="15" name="Billede 14" descr="Et billede, der indeholder Font/skrifttype, logo, Grafik, tekst&#10;&#10;AI-genereret indhold kan være ukorrekt.">
            <a:extLst>
              <a:ext uri="{FF2B5EF4-FFF2-40B4-BE49-F238E27FC236}">
                <a16:creationId xmlns:a16="http://schemas.microsoft.com/office/drawing/2014/main" id="{44200F86-F1CC-D989-FDC2-A8EDDB2A36BA}"/>
              </a:ext>
            </a:extLst>
          </p:cNvPr>
          <p:cNvPicPr>
            <a:picLocks noChangeAspect="1"/>
          </p:cNvPicPr>
          <p:nvPr/>
        </p:nvPicPr>
        <p:blipFill>
          <a:blip r:embed="rId2"/>
          <a:stretch>
            <a:fillRect/>
          </a:stretch>
        </p:blipFill>
        <p:spPr>
          <a:xfrm>
            <a:off x="1905075" y="6737808"/>
            <a:ext cx="3059945" cy="873277"/>
          </a:xfrm>
          <a:prstGeom prst="rect">
            <a:avLst/>
          </a:prstGeom>
        </p:spPr>
      </p:pic>
    </p:spTree>
    <p:extLst>
      <p:ext uri="{BB962C8B-B14F-4D97-AF65-F5344CB8AC3E}">
        <p14:creationId xmlns:p14="http://schemas.microsoft.com/office/powerpoint/2010/main" val="111259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CE7466F9-D39D-40CD-0F95-E7AF2916D374}"/>
              </a:ext>
            </a:extLst>
          </p:cNvPr>
          <p:cNvSpPr>
            <a:spLocks noGrp="1"/>
          </p:cNvSpPr>
          <p:nvPr>
            <p:ph type="dt" sz="half" idx="10"/>
          </p:nvPr>
        </p:nvSpPr>
        <p:spPr/>
        <p:txBody>
          <a:bodyPr/>
          <a:lstStyle/>
          <a:p>
            <a:fld id="{220ABDB9-2C7B-4988-8904-A47953C12C4A}" type="datetime1">
              <a:t>17-06-2025</a:t>
            </a:fld>
            <a:endParaRPr lang="en-US"/>
          </a:p>
        </p:txBody>
      </p:sp>
      <p:sp>
        <p:nvSpPr>
          <p:cNvPr id="6" name="Pladsholder til sidefod 5">
            <a:extLst>
              <a:ext uri="{FF2B5EF4-FFF2-40B4-BE49-F238E27FC236}">
                <a16:creationId xmlns:a16="http://schemas.microsoft.com/office/drawing/2014/main" id="{0D4D4332-5C5A-05CF-1DA5-120CC50D9B61}"/>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01E04D10-B2EF-B1B5-89C1-7657B6117339}"/>
              </a:ext>
            </a:extLst>
          </p:cNvPr>
          <p:cNvSpPr>
            <a:spLocks noGrp="1"/>
          </p:cNvSpPr>
          <p:nvPr>
            <p:ph type="sldNum" sz="quarter" idx="12"/>
          </p:nvPr>
        </p:nvSpPr>
        <p:spPr/>
        <p:txBody>
          <a:bodyPr/>
          <a:lstStyle/>
          <a:p>
            <a:fld id="{24578CCF-2EC4-44CB-A694-F6F6E59A3985}" type="slidenum">
              <a:rPr lang="en-US" dirty="0"/>
              <a:t>6</a:t>
            </a:fld>
            <a:endParaRPr lang="en-US"/>
          </a:p>
        </p:txBody>
      </p:sp>
      <p:sp>
        <p:nvSpPr>
          <p:cNvPr id="19" name="Tekstfelt 18">
            <a:extLst>
              <a:ext uri="{FF2B5EF4-FFF2-40B4-BE49-F238E27FC236}">
                <a16:creationId xmlns:a16="http://schemas.microsoft.com/office/drawing/2014/main" id="{3FF0AEEB-6490-BCC5-2ECB-6EBB829FC172}"/>
              </a:ext>
            </a:extLst>
          </p:cNvPr>
          <p:cNvSpPr txBox="1"/>
          <p:nvPr/>
        </p:nvSpPr>
        <p:spPr>
          <a:xfrm>
            <a:off x="558511" y="545522"/>
            <a:ext cx="5481204" cy="7448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da-DK" sz="1400" b="1">
              <a:ea typeface="+mn-lt"/>
              <a:cs typeface="+mn-lt"/>
            </a:endParaRPr>
          </a:p>
          <a:p>
            <a:pPr algn="ctr"/>
            <a:endParaRPr lang="da-DK" sz="1400" b="1">
              <a:ea typeface="+mn-lt"/>
              <a:cs typeface="+mn-lt"/>
            </a:endParaRPr>
          </a:p>
          <a:p>
            <a:pPr algn="ctr"/>
            <a:r>
              <a:rPr lang="da-DK" sz="2000" b="1">
                <a:latin typeface="Modern Love"/>
                <a:ea typeface="+mn-lt"/>
                <a:cs typeface="+mn-lt"/>
              </a:rPr>
              <a:t>Morgenmad forslag</a:t>
            </a:r>
            <a:endParaRPr lang="da-DK" sz="2000">
              <a:latin typeface="Modern Love"/>
            </a:endParaRPr>
          </a:p>
          <a:p>
            <a:endParaRPr lang="da-DK" sz="1400">
              <a:ea typeface="+mn-lt"/>
              <a:cs typeface="+mn-lt"/>
            </a:endParaRPr>
          </a:p>
          <a:p>
            <a:pPr marL="285750" indent="-285750">
              <a:buFont typeface="Arial"/>
              <a:buChar char="•"/>
            </a:pPr>
            <a:r>
              <a:rPr lang="da-DK" sz="1400">
                <a:ea typeface="+mn-lt"/>
                <a:cs typeface="+mn-lt"/>
              </a:rPr>
              <a:t>Havregryn, havregrød med evt. lidt sukker, skummetmælk eller minimælk</a:t>
            </a:r>
            <a:endParaRPr lang="da-DK"/>
          </a:p>
          <a:p>
            <a:pPr marL="285750" indent="-285750">
              <a:buFont typeface="Arial"/>
              <a:buChar char="•"/>
            </a:pPr>
            <a:r>
              <a:rPr lang="da-DK" sz="1400">
                <a:ea typeface="+mn-lt"/>
                <a:cs typeface="+mn-lt"/>
              </a:rPr>
              <a:t>Fuldkornsbrød med en god skive ost eller kødpålæg</a:t>
            </a:r>
            <a:endParaRPr lang="da-DK"/>
          </a:p>
          <a:p>
            <a:pPr marL="285750" indent="-285750">
              <a:buFont typeface="Arial"/>
              <a:buChar char="•"/>
            </a:pPr>
            <a:r>
              <a:rPr lang="da-DK" sz="1400">
                <a:ea typeface="+mn-lt"/>
                <a:cs typeface="+mn-lt"/>
              </a:rPr>
              <a:t>Skyr eller yoghurt med frugt og havregryn eller mysli</a:t>
            </a:r>
            <a:endParaRPr lang="da-DK"/>
          </a:p>
          <a:p>
            <a:pPr marL="285750" indent="-285750">
              <a:buFont typeface="Arial"/>
              <a:buChar char="•"/>
            </a:pPr>
            <a:r>
              <a:rPr lang="da-DK" sz="1400">
                <a:ea typeface="+mn-lt"/>
                <a:cs typeface="+mn-lt"/>
              </a:rPr>
              <a:t>Hold væskebalancen hele dagen. Drik gerne vand, kaffe, te og mælk</a:t>
            </a:r>
            <a:endParaRPr lang="da-DK"/>
          </a:p>
          <a:p>
            <a:pPr algn="l"/>
            <a:endParaRPr lang="da-DK" sz="1400"/>
          </a:p>
          <a:p>
            <a:endParaRPr lang="da-DK" sz="1400">
              <a:ea typeface="+mn-lt"/>
              <a:cs typeface="+mn-lt"/>
            </a:endParaRPr>
          </a:p>
          <a:p>
            <a:endParaRPr lang="da-DK" sz="1400">
              <a:ea typeface="+mn-lt"/>
              <a:cs typeface="+mn-lt"/>
            </a:endParaRPr>
          </a:p>
          <a:p>
            <a:endParaRPr lang="da-DK" sz="1400">
              <a:ea typeface="+mn-lt"/>
              <a:cs typeface="+mn-lt"/>
            </a:endParaRPr>
          </a:p>
          <a:p>
            <a:pPr algn="ctr"/>
            <a:r>
              <a:rPr lang="da-DK" sz="2000" b="1">
                <a:latin typeface="Modern Love"/>
                <a:ea typeface="+mn-lt"/>
                <a:cs typeface="+mn-lt"/>
              </a:rPr>
              <a:t>Mellemmåltid</a:t>
            </a:r>
            <a:endParaRPr lang="da-DK" sz="2000">
              <a:latin typeface="Modern Love"/>
            </a:endParaRPr>
          </a:p>
          <a:p>
            <a:pPr algn="ctr"/>
            <a:endParaRPr lang="da-DK" sz="1400" b="1">
              <a:ea typeface="+mn-lt"/>
              <a:cs typeface="+mn-lt"/>
            </a:endParaRPr>
          </a:p>
          <a:p>
            <a:r>
              <a:rPr lang="da-DK" sz="1400">
                <a:ea typeface="+mn-lt"/>
                <a:cs typeface="+mn-lt"/>
              </a:rPr>
              <a:t>For mange borgere er mellemmåltider nødvendige for at holde energiniveauet stabilt i løbet af dagen og for at undgå stort kalorieunderskud. Mellemmåltider er særlig vigtige for ældre, </a:t>
            </a:r>
            <a:r>
              <a:rPr lang="da-DK" sz="1400" err="1">
                <a:ea typeface="+mn-lt"/>
                <a:cs typeface="+mn-lt"/>
              </a:rPr>
              <a:t>småtspisende</a:t>
            </a:r>
            <a:r>
              <a:rPr lang="da-DK" sz="1400">
                <a:ea typeface="+mn-lt"/>
                <a:cs typeface="+mn-lt"/>
              </a:rPr>
              <a:t> eller borgere med særlige behov, hvor det kan være vanskeligt at få dækket det daglige energi og proteinbehov alene gennem hovedmåltiderne. Hvis energien falder, har man brug for et mellemmåltid. </a:t>
            </a:r>
            <a:endParaRPr lang="da-DK"/>
          </a:p>
          <a:p>
            <a:pPr>
              <a:buFont typeface="Arial"/>
            </a:pPr>
            <a:endParaRPr lang="da-DK" sz="1400"/>
          </a:p>
          <a:p>
            <a:pPr marL="285750" indent="-285750">
              <a:buFont typeface="Arial"/>
              <a:buChar char="•"/>
            </a:pPr>
            <a:r>
              <a:rPr lang="da-DK" sz="1400">
                <a:ea typeface="+mn-lt"/>
                <a:cs typeface="+mn-lt"/>
              </a:rPr>
              <a:t>Frisk frugt </a:t>
            </a:r>
            <a:endParaRPr lang="da-DK"/>
          </a:p>
          <a:p>
            <a:pPr marL="285750" indent="-285750">
              <a:buFont typeface="Arial"/>
              <a:buChar char="•"/>
            </a:pPr>
            <a:r>
              <a:rPr lang="da-DK" sz="1400">
                <a:ea typeface="+mn-lt"/>
                <a:cs typeface="+mn-lt"/>
              </a:rPr>
              <a:t>Grønt</a:t>
            </a:r>
            <a:endParaRPr lang="da-DK"/>
          </a:p>
          <a:p>
            <a:pPr marL="285750" indent="-285750">
              <a:buFont typeface="Arial"/>
              <a:buChar char="•"/>
            </a:pPr>
            <a:r>
              <a:rPr lang="da-DK" sz="1400">
                <a:ea typeface="+mn-lt"/>
                <a:cs typeface="+mn-lt"/>
              </a:rPr>
              <a:t>Groft knækbrød, grovbolle, groft rugbrød med kødpålæg eller ost</a:t>
            </a:r>
            <a:endParaRPr lang="da-DK"/>
          </a:p>
          <a:p>
            <a:pPr marL="285750" indent="-285750">
              <a:buFont typeface="Arial"/>
              <a:buChar char="•"/>
            </a:pPr>
            <a:r>
              <a:rPr lang="da-DK" sz="1400">
                <a:ea typeface="+mn-lt"/>
                <a:cs typeface="+mn-lt"/>
              </a:rPr>
              <a:t>Nødder eller tørret frugter</a:t>
            </a:r>
            <a:endParaRPr lang="da-DK"/>
          </a:p>
          <a:p>
            <a:endParaRPr lang="da-DK" sz="1400">
              <a:ea typeface="+mn-lt"/>
              <a:cs typeface="+mn-lt"/>
            </a:endParaRPr>
          </a:p>
          <a:p>
            <a:r>
              <a:rPr lang="da-DK" sz="1400">
                <a:ea typeface="+mn-lt"/>
                <a:cs typeface="+mn-lt"/>
              </a:rPr>
              <a:t>Være opmærksom på tidspunktet, hvor borgerens energi typisk falder – fx midt formiddag eller sidst på eftermiddagen.</a:t>
            </a:r>
            <a:endParaRPr lang="da-DK"/>
          </a:p>
          <a:p>
            <a:endParaRPr lang="da-DK"/>
          </a:p>
        </p:txBody>
      </p:sp>
    </p:spTree>
    <p:extLst>
      <p:ext uri="{BB962C8B-B14F-4D97-AF65-F5344CB8AC3E}">
        <p14:creationId xmlns:p14="http://schemas.microsoft.com/office/powerpoint/2010/main" val="220934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E1613-BC36-6ED2-5127-1CECC0315B67}"/>
              </a:ext>
            </a:extLst>
          </p:cNvPr>
          <p:cNvSpPr>
            <a:spLocks noGrp="1"/>
          </p:cNvSpPr>
          <p:nvPr>
            <p:ph type="title"/>
          </p:nvPr>
        </p:nvSpPr>
        <p:spPr>
          <a:xfrm>
            <a:off x="1573048" y="307218"/>
            <a:ext cx="2211883" cy="645886"/>
          </a:xfrm>
        </p:spPr>
        <p:txBody>
          <a:bodyPr>
            <a:normAutofit/>
          </a:bodyPr>
          <a:lstStyle/>
          <a:p>
            <a:r>
              <a:rPr lang="da-DK" sz="2800"/>
              <a:t>Aftensmad</a:t>
            </a:r>
          </a:p>
        </p:txBody>
      </p:sp>
      <p:pic>
        <p:nvPicPr>
          <p:cNvPr id="10" name="Pladsholder til indhold 9" descr="Et billede, der indeholder Cuisine, måltid, mad, kød&#10;&#10;AI-genereret indhold kan være ukorrekt.">
            <a:extLst>
              <a:ext uri="{FF2B5EF4-FFF2-40B4-BE49-F238E27FC236}">
                <a16:creationId xmlns:a16="http://schemas.microsoft.com/office/drawing/2014/main" id="{D5A2B4B3-71F3-938D-3907-9C9DBA9A72A8}"/>
              </a:ext>
            </a:extLst>
          </p:cNvPr>
          <p:cNvPicPr>
            <a:picLocks noGrp="1" noChangeAspect="1"/>
          </p:cNvPicPr>
          <p:nvPr>
            <p:ph idx="1"/>
          </p:nvPr>
        </p:nvPicPr>
        <p:blipFill>
          <a:blip r:embed="rId2"/>
          <a:stretch>
            <a:fillRect/>
          </a:stretch>
        </p:blipFill>
        <p:spPr>
          <a:xfrm>
            <a:off x="2915544" y="1153935"/>
            <a:ext cx="3179336" cy="1991991"/>
          </a:xfrm>
        </p:spPr>
      </p:pic>
      <p:sp>
        <p:nvSpPr>
          <p:cNvPr id="7" name="Pladsholder til tekst 6">
            <a:extLst>
              <a:ext uri="{FF2B5EF4-FFF2-40B4-BE49-F238E27FC236}">
                <a16:creationId xmlns:a16="http://schemas.microsoft.com/office/drawing/2014/main" id="{1A52B741-4752-0EC6-925B-D8992DC838FC}"/>
              </a:ext>
            </a:extLst>
          </p:cNvPr>
          <p:cNvSpPr>
            <a:spLocks noGrp="1"/>
          </p:cNvSpPr>
          <p:nvPr>
            <p:ph type="body" sz="half" idx="2"/>
          </p:nvPr>
        </p:nvSpPr>
        <p:spPr>
          <a:xfrm>
            <a:off x="472381" y="1158724"/>
            <a:ext cx="2211883" cy="5928783"/>
          </a:xfrm>
        </p:spPr>
        <p:txBody>
          <a:bodyPr vert="horz" lIns="91440" tIns="45720" rIns="91440" bIns="45720" rtlCol="0" anchor="t">
            <a:normAutofit/>
          </a:bodyPr>
          <a:lstStyle/>
          <a:p>
            <a:r>
              <a:rPr lang="da-DK" sz="1400">
                <a:ea typeface="+mn-lt"/>
                <a:cs typeface="+mn-lt"/>
              </a:rPr>
              <a:t>Aftensmåltidet skal være et let, nærende og appetitligt måltid, der afslutter dagen på en god måde. Måltidet skal ikke nødvendigvis være stort, men gerne sammensat med fokus på protein, fibre og variation.</a:t>
            </a:r>
            <a:endParaRPr lang="da-DK"/>
          </a:p>
          <a:p>
            <a:r>
              <a:rPr lang="da-DK" sz="1400">
                <a:ea typeface="+mn-lt"/>
                <a:cs typeface="+mn-lt"/>
              </a:rPr>
              <a:t>Rugbrød med forskelligt kødpålæg, fiskepålæg, æg og kartoffelmadder.</a:t>
            </a:r>
            <a:endParaRPr lang="da-DK">
              <a:ea typeface="+mn-lt"/>
              <a:cs typeface="+mn-lt"/>
            </a:endParaRPr>
          </a:p>
          <a:p>
            <a:r>
              <a:rPr lang="da-DK" sz="1400">
                <a:ea typeface="+mn-lt"/>
                <a:cs typeface="+mn-lt"/>
              </a:rPr>
              <a:t>Brug gerne pynt som grønt på madderne.   </a:t>
            </a:r>
            <a:endParaRPr lang="da-DK"/>
          </a:p>
          <a:p>
            <a:r>
              <a:rPr lang="da-DK" sz="1400">
                <a:ea typeface="+mn-lt"/>
                <a:cs typeface="+mn-lt"/>
              </a:rPr>
              <a:t>Man kan anrette på mange måder.</a:t>
            </a:r>
            <a:endParaRPr lang="da-DK"/>
          </a:p>
          <a:p>
            <a:endParaRPr lang="da-DK"/>
          </a:p>
        </p:txBody>
      </p:sp>
      <p:sp>
        <p:nvSpPr>
          <p:cNvPr id="4" name="Pladsholder til dato 3">
            <a:extLst>
              <a:ext uri="{FF2B5EF4-FFF2-40B4-BE49-F238E27FC236}">
                <a16:creationId xmlns:a16="http://schemas.microsoft.com/office/drawing/2014/main" id="{A7615981-358B-EFAF-F1C3-D17819EA9FDE}"/>
              </a:ext>
            </a:extLst>
          </p:cNvPr>
          <p:cNvSpPr>
            <a:spLocks noGrp="1"/>
          </p:cNvSpPr>
          <p:nvPr>
            <p:ph type="dt" sz="half" idx="10"/>
          </p:nvPr>
        </p:nvSpPr>
        <p:spPr/>
        <p:txBody>
          <a:bodyPr/>
          <a:lstStyle/>
          <a:p>
            <a:fld id="{6843107E-F63F-4ADE-B600-497F28D03494}" type="datetime1">
              <a:t>17-06-2025</a:t>
            </a:fld>
            <a:endParaRPr lang="en-US"/>
          </a:p>
        </p:txBody>
      </p:sp>
      <p:sp>
        <p:nvSpPr>
          <p:cNvPr id="5" name="Pladsholder til sidefod 4">
            <a:extLst>
              <a:ext uri="{FF2B5EF4-FFF2-40B4-BE49-F238E27FC236}">
                <a16:creationId xmlns:a16="http://schemas.microsoft.com/office/drawing/2014/main" id="{DB086E32-F087-39BA-CBDD-019712BF1A6C}"/>
              </a:ext>
            </a:extLst>
          </p:cNvPr>
          <p:cNvSpPr>
            <a:spLocks noGrp="1"/>
          </p:cNvSpPr>
          <p:nvPr>
            <p:ph type="ftr" sz="quarter" idx="11"/>
          </p:nvPr>
        </p:nvSpPr>
        <p:spPr/>
        <p:txBody>
          <a:bodyPr/>
          <a:lstStyle/>
          <a:p>
            <a:r>
              <a:rPr lang="en-US"/>
              <a:t>
              </a:t>
            </a:r>
          </a:p>
        </p:txBody>
      </p:sp>
      <p:sp>
        <p:nvSpPr>
          <p:cNvPr id="6" name="Pladsholder til slidenummer 5">
            <a:extLst>
              <a:ext uri="{FF2B5EF4-FFF2-40B4-BE49-F238E27FC236}">
                <a16:creationId xmlns:a16="http://schemas.microsoft.com/office/drawing/2014/main" id="{882899AC-CBC6-53D9-A68C-8CE48377AFE1}"/>
              </a:ext>
            </a:extLst>
          </p:cNvPr>
          <p:cNvSpPr>
            <a:spLocks noGrp="1"/>
          </p:cNvSpPr>
          <p:nvPr>
            <p:ph type="sldNum" sz="quarter" idx="12"/>
          </p:nvPr>
        </p:nvSpPr>
        <p:spPr/>
        <p:txBody>
          <a:bodyPr/>
          <a:lstStyle/>
          <a:p>
            <a:fld id="{24578CCF-2EC4-44CB-A694-F6F6E59A3985}" type="slidenum">
              <a:rPr lang="en-US" dirty="0"/>
              <a:t>7</a:t>
            </a:fld>
            <a:endParaRPr lang="en-US"/>
          </a:p>
        </p:txBody>
      </p:sp>
      <p:pic>
        <p:nvPicPr>
          <p:cNvPr id="11" name="Billede 10" descr="Et billede, der indeholder mad, Fastfood, sandwich, Kogekunst&#10;&#10;AI-genereret indhold kan være ukorrekt.">
            <a:extLst>
              <a:ext uri="{FF2B5EF4-FFF2-40B4-BE49-F238E27FC236}">
                <a16:creationId xmlns:a16="http://schemas.microsoft.com/office/drawing/2014/main" id="{5E40DB79-672C-7BA6-97AD-B0381548BA84}"/>
              </a:ext>
            </a:extLst>
          </p:cNvPr>
          <p:cNvPicPr>
            <a:picLocks noChangeAspect="1"/>
          </p:cNvPicPr>
          <p:nvPr/>
        </p:nvPicPr>
        <p:blipFill>
          <a:blip r:embed="rId3"/>
          <a:stretch>
            <a:fillRect/>
          </a:stretch>
        </p:blipFill>
        <p:spPr>
          <a:xfrm>
            <a:off x="2911475" y="3346903"/>
            <a:ext cx="3188002" cy="1905908"/>
          </a:xfrm>
          <a:prstGeom prst="rect">
            <a:avLst/>
          </a:prstGeom>
        </p:spPr>
      </p:pic>
      <p:sp>
        <p:nvSpPr>
          <p:cNvPr id="12" name="Rektangel: afrundede hjørner diagonalt 11">
            <a:extLst>
              <a:ext uri="{FF2B5EF4-FFF2-40B4-BE49-F238E27FC236}">
                <a16:creationId xmlns:a16="http://schemas.microsoft.com/office/drawing/2014/main" id="{6B55745F-FA78-F6BA-5E85-7628D18D1B05}"/>
              </a:ext>
            </a:extLst>
          </p:cNvPr>
          <p:cNvSpPr/>
          <p:nvPr/>
        </p:nvSpPr>
        <p:spPr>
          <a:xfrm>
            <a:off x="2914814" y="5447117"/>
            <a:ext cx="3179536" cy="3295539"/>
          </a:xfrm>
          <a:prstGeom prst="round2DiagRect">
            <a:avLst/>
          </a:prstGeom>
          <a:solidFill>
            <a:schemeClr val="bg2">
              <a:lumMod val="90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a-DK" sz="2000">
                <a:solidFill>
                  <a:schemeClr val="tx1"/>
                </a:solidFill>
              </a:rPr>
              <a:t>Aftensmåltidet bør så vidt muligt spises i rolige og hyggelige rammer, og det tilstræbes, at beboeren har mulighed for medbestemmelse i valg og sammensætning.</a:t>
            </a:r>
          </a:p>
        </p:txBody>
      </p:sp>
    </p:spTree>
    <p:extLst>
      <p:ext uri="{BB962C8B-B14F-4D97-AF65-F5344CB8AC3E}">
        <p14:creationId xmlns:p14="http://schemas.microsoft.com/office/powerpoint/2010/main" val="164093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9AA21-80F9-C6EC-F381-04D80901F687}"/>
              </a:ext>
            </a:extLst>
          </p:cNvPr>
          <p:cNvSpPr>
            <a:spLocks noGrp="1"/>
          </p:cNvSpPr>
          <p:nvPr>
            <p:ph type="title"/>
          </p:nvPr>
        </p:nvSpPr>
        <p:spPr>
          <a:xfrm>
            <a:off x="601790" y="1251132"/>
            <a:ext cx="5419131" cy="61990"/>
          </a:xfrm>
        </p:spPr>
        <p:txBody>
          <a:bodyPr>
            <a:normAutofit fontScale="90000"/>
          </a:bodyPr>
          <a:lstStyle/>
          <a:p>
            <a:pPr algn="ctr"/>
            <a:r>
              <a:rPr lang="da-DK" sz="2800" b="1">
                <a:ea typeface="+mj-lt"/>
                <a:cs typeface="+mj-lt"/>
              </a:rPr>
              <a:t>Weekend - lørdag og søndag</a:t>
            </a:r>
            <a:endParaRPr lang="da-DK" sz="2800"/>
          </a:p>
          <a:p>
            <a:endParaRPr lang="da-DK"/>
          </a:p>
        </p:txBody>
      </p:sp>
      <p:pic>
        <p:nvPicPr>
          <p:cNvPr id="8" name="Pladsholder til indhold 7" descr="Et billede, der indeholder tekst, plante, blomst, mad&#10;&#10;AI-genereret indhold kan være ukorrekt.">
            <a:extLst>
              <a:ext uri="{FF2B5EF4-FFF2-40B4-BE49-F238E27FC236}">
                <a16:creationId xmlns:a16="http://schemas.microsoft.com/office/drawing/2014/main" id="{6B5CEEAC-58C5-19DE-DF6E-8DCA060FAC79}"/>
              </a:ext>
            </a:extLst>
          </p:cNvPr>
          <p:cNvPicPr>
            <a:picLocks noGrp="1" noChangeAspect="1"/>
          </p:cNvPicPr>
          <p:nvPr>
            <p:ph sz="half" idx="1"/>
          </p:nvPr>
        </p:nvPicPr>
        <p:blipFill>
          <a:blip r:embed="rId2"/>
          <a:stretch>
            <a:fillRect/>
          </a:stretch>
        </p:blipFill>
        <p:spPr>
          <a:xfrm>
            <a:off x="856312" y="1624844"/>
            <a:ext cx="2452309" cy="2606523"/>
          </a:xfrm>
        </p:spPr>
      </p:pic>
      <p:sp>
        <p:nvSpPr>
          <p:cNvPr id="7" name="Pladsholder til indhold 6">
            <a:extLst>
              <a:ext uri="{FF2B5EF4-FFF2-40B4-BE49-F238E27FC236}">
                <a16:creationId xmlns:a16="http://schemas.microsoft.com/office/drawing/2014/main" id="{8F7291D9-C28F-5325-E7BB-E7979E3D9712}"/>
              </a:ext>
            </a:extLst>
          </p:cNvPr>
          <p:cNvSpPr>
            <a:spLocks noGrp="1"/>
          </p:cNvSpPr>
          <p:nvPr>
            <p:ph sz="half" idx="2"/>
          </p:nvPr>
        </p:nvSpPr>
        <p:spPr/>
        <p:txBody>
          <a:bodyPr vert="horz" lIns="91440" tIns="45720" rIns="91440" bIns="45720" rtlCol="0" anchor="t">
            <a:normAutofit fontScale="92500" lnSpcReduction="10000"/>
          </a:bodyPr>
          <a:lstStyle/>
          <a:p>
            <a:r>
              <a:rPr lang="da-DK" sz="1400">
                <a:ea typeface="+mn-lt"/>
                <a:cs typeface="+mn-lt"/>
              </a:rPr>
              <a:t>I weekenden sørger </a:t>
            </a:r>
            <a:r>
              <a:rPr lang="da-DK" sz="1400" err="1">
                <a:ea typeface="+mn-lt"/>
                <a:cs typeface="+mn-lt"/>
              </a:rPr>
              <a:t>køkkenpersonalel</a:t>
            </a:r>
            <a:r>
              <a:rPr lang="da-DK" sz="1400">
                <a:ea typeface="+mn-lt"/>
                <a:cs typeface="+mn-lt"/>
              </a:rPr>
              <a:t> for at tilberede varme måltider, som pakkes og sendes ud til afdelingerne.</a:t>
            </a:r>
            <a:endParaRPr lang="da-DK"/>
          </a:p>
          <a:p>
            <a:pPr>
              <a:buClr>
                <a:srgbClr val="C3B2A7"/>
              </a:buClr>
            </a:pPr>
            <a:r>
              <a:rPr lang="da-DK" sz="1400">
                <a:ea typeface="+mn-lt"/>
                <a:cs typeface="+mn-lt"/>
              </a:rPr>
              <a:t>Personalet på afdelingen opvarmer og serverer maden for borgerne.</a:t>
            </a:r>
            <a:endParaRPr lang="da-DK"/>
          </a:p>
          <a:p>
            <a:pPr>
              <a:buClr>
                <a:srgbClr val="C3B2A7"/>
              </a:buClr>
            </a:pPr>
            <a:r>
              <a:rPr lang="da-DK" sz="1400">
                <a:ea typeface="+mn-lt"/>
                <a:cs typeface="+mn-lt"/>
              </a:rPr>
              <a:t>Et dækket og pyntet bord kan gøre måltidet til en ekstra hyggelig oplevelse, og vi opfordrer derfor til at skabe rammer, der indbyder til fælles spisning og nærvær.</a:t>
            </a:r>
            <a:endParaRPr lang="da-DK"/>
          </a:p>
          <a:p>
            <a:pPr>
              <a:buClr>
                <a:srgbClr val="C3B2A7"/>
              </a:buClr>
            </a:pPr>
            <a:r>
              <a:rPr lang="da-DK" sz="1400">
                <a:ea typeface="+mn-lt"/>
                <a:cs typeface="+mn-lt"/>
              </a:rPr>
              <a:t>Maden er tilberedt med samme fokus på kvalitet og smag som resten af ugen, og menuerne tilpasses årstider og særlige anledninger.</a:t>
            </a:r>
            <a:endParaRPr lang="da-DK"/>
          </a:p>
          <a:p>
            <a:pPr>
              <a:buClr>
                <a:srgbClr val="C3B2A7"/>
              </a:buClr>
            </a:pPr>
            <a:endParaRPr lang="da-DK"/>
          </a:p>
        </p:txBody>
      </p:sp>
      <p:sp>
        <p:nvSpPr>
          <p:cNvPr id="3" name="Pladsholder til dato 2">
            <a:extLst>
              <a:ext uri="{FF2B5EF4-FFF2-40B4-BE49-F238E27FC236}">
                <a16:creationId xmlns:a16="http://schemas.microsoft.com/office/drawing/2014/main" id="{C6EC15C0-0E63-BADF-0CA7-DB86E8FA858B}"/>
              </a:ext>
            </a:extLst>
          </p:cNvPr>
          <p:cNvSpPr>
            <a:spLocks noGrp="1"/>
          </p:cNvSpPr>
          <p:nvPr>
            <p:ph type="dt" sz="half" idx="10"/>
          </p:nvPr>
        </p:nvSpPr>
        <p:spPr/>
        <p:txBody>
          <a:bodyPr/>
          <a:lstStyle/>
          <a:p>
            <a:fld id="{C156ECB6-C2DC-4114-BAF2-C7D3F076F3F7}" type="datetime1">
              <a:t>17-06-2025</a:t>
            </a:fld>
            <a:endParaRPr lang="en-US"/>
          </a:p>
        </p:txBody>
      </p:sp>
      <p:sp>
        <p:nvSpPr>
          <p:cNvPr id="4" name="Pladsholder til sidefod 3">
            <a:extLst>
              <a:ext uri="{FF2B5EF4-FFF2-40B4-BE49-F238E27FC236}">
                <a16:creationId xmlns:a16="http://schemas.microsoft.com/office/drawing/2014/main" id="{1A3E6B3C-4E28-0054-3A93-495B52914D21}"/>
              </a:ext>
            </a:extLst>
          </p:cNvPr>
          <p:cNvSpPr>
            <a:spLocks noGrp="1"/>
          </p:cNvSpPr>
          <p:nvPr>
            <p:ph type="ftr" sz="quarter" idx="11"/>
          </p:nvPr>
        </p:nvSpPr>
        <p:spPr/>
        <p:txBody>
          <a:bodyPr/>
          <a:lstStyle/>
          <a:p>
            <a:r>
              <a:rPr lang="en-US"/>
              <a:t>
              </a:t>
            </a:r>
          </a:p>
        </p:txBody>
      </p:sp>
      <p:sp>
        <p:nvSpPr>
          <p:cNvPr id="5" name="Pladsholder til slidenummer 4">
            <a:extLst>
              <a:ext uri="{FF2B5EF4-FFF2-40B4-BE49-F238E27FC236}">
                <a16:creationId xmlns:a16="http://schemas.microsoft.com/office/drawing/2014/main" id="{9285370A-FE3B-1E5C-7974-7760D9E3C1EC}"/>
              </a:ext>
            </a:extLst>
          </p:cNvPr>
          <p:cNvSpPr>
            <a:spLocks noGrp="1"/>
          </p:cNvSpPr>
          <p:nvPr>
            <p:ph type="sldNum" sz="quarter" idx="12"/>
          </p:nvPr>
        </p:nvSpPr>
        <p:spPr/>
        <p:txBody>
          <a:bodyPr/>
          <a:lstStyle/>
          <a:p>
            <a:fld id="{24578CCF-2EC4-44CB-A694-F6F6E59A3985}" type="slidenum">
              <a:rPr lang="en-US" dirty="0"/>
              <a:t>8</a:t>
            </a:fld>
            <a:endParaRPr lang="en-US"/>
          </a:p>
        </p:txBody>
      </p:sp>
    </p:spTree>
    <p:extLst>
      <p:ext uri="{BB962C8B-B14F-4D97-AF65-F5344CB8AC3E}">
        <p14:creationId xmlns:p14="http://schemas.microsoft.com/office/powerpoint/2010/main" val="168973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D1FC0-7D03-A99D-8D5C-F21E3275405B}"/>
              </a:ext>
            </a:extLst>
          </p:cNvPr>
          <p:cNvSpPr>
            <a:spLocks noGrp="1"/>
          </p:cNvSpPr>
          <p:nvPr>
            <p:ph type="title"/>
          </p:nvPr>
        </p:nvSpPr>
        <p:spPr>
          <a:xfrm>
            <a:off x="601790" y="670561"/>
            <a:ext cx="5419131" cy="642560"/>
          </a:xfrm>
        </p:spPr>
        <p:txBody>
          <a:bodyPr>
            <a:normAutofit fontScale="90000"/>
          </a:bodyPr>
          <a:lstStyle/>
          <a:p>
            <a:pPr algn="ctr"/>
            <a:br>
              <a:rPr lang="da-DK" sz="2800" b="1">
                <a:ea typeface="+mj-lt"/>
                <a:cs typeface="+mj-lt"/>
              </a:rPr>
            </a:br>
            <a:r>
              <a:rPr lang="da-DK" sz="2800" b="1">
                <a:ea typeface="+mj-lt"/>
                <a:cs typeface="+mj-lt"/>
              </a:rPr>
              <a:t>Fødselsdag</a:t>
            </a:r>
            <a:endParaRPr lang="da-DK" sz="2800"/>
          </a:p>
          <a:p>
            <a:endParaRPr lang="da-DK"/>
          </a:p>
        </p:txBody>
      </p:sp>
      <p:pic>
        <p:nvPicPr>
          <p:cNvPr id="8" name="Pladsholder til indhold 7" descr="Et billede, der indeholder bordservice, dessert, bagte godter, frugt&#10;&#10;AI-genereret indhold kan være ukorrekt.">
            <a:extLst>
              <a:ext uri="{FF2B5EF4-FFF2-40B4-BE49-F238E27FC236}">
                <a16:creationId xmlns:a16="http://schemas.microsoft.com/office/drawing/2014/main" id="{4E7BA18F-1A56-6C24-9353-462870F6F063}"/>
              </a:ext>
            </a:extLst>
          </p:cNvPr>
          <p:cNvPicPr>
            <a:picLocks noGrp="1" noChangeAspect="1"/>
          </p:cNvPicPr>
          <p:nvPr>
            <p:ph sz="half" idx="1"/>
          </p:nvPr>
        </p:nvPicPr>
        <p:blipFill>
          <a:blip r:embed="rId2"/>
          <a:stretch>
            <a:fillRect/>
          </a:stretch>
        </p:blipFill>
        <p:spPr>
          <a:xfrm>
            <a:off x="3115401" y="1321331"/>
            <a:ext cx="2905276" cy="2137078"/>
          </a:xfrm>
        </p:spPr>
      </p:pic>
      <p:sp>
        <p:nvSpPr>
          <p:cNvPr id="5" name="Pladsholder til dato 4">
            <a:extLst>
              <a:ext uri="{FF2B5EF4-FFF2-40B4-BE49-F238E27FC236}">
                <a16:creationId xmlns:a16="http://schemas.microsoft.com/office/drawing/2014/main" id="{3184C5EF-88FD-E922-9A13-22E785B43ECF}"/>
              </a:ext>
            </a:extLst>
          </p:cNvPr>
          <p:cNvSpPr>
            <a:spLocks noGrp="1"/>
          </p:cNvSpPr>
          <p:nvPr>
            <p:ph type="dt" sz="half" idx="10"/>
          </p:nvPr>
        </p:nvSpPr>
        <p:spPr/>
        <p:txBody>
          <a:bodyPr/>
          <a:lstStyle/>
          <a:p>
            <a:fld id="{1177F5C6-683E-4667-AF0B-175660097E70}" type="datetime1">
              <a:t>17-06-2025</a:t>
            </a:fld>
            <a:endParaRPr lang="en-US"/>
          </a:p>
        </p:txBody>
      </p:sp>
      <p:sp>
        <p:nvSpPr>
          <p:cNvPr id="6" name="Pladsholder til sidefod 5">
            <a:extLst>
              <a:ext uri="{FF2B5EF4-FFF2-40B4-BE49-F238E27FC236}">
                <a16:creationId xmlns:a16="http://schemas.microsoft.com/office/drawing/2014/main" id="{5A70BF64-7C16-9791-A230-224B2E523D7B}"/>
              </a:ext>
            </a:extLst>
          </p:cNvPr>
          <p:cNvSpPr>
            <a:spLocks noGrp="1"/>
          </p:cNvSpPr>
          <p:nvPr>
            <p:ph type="ftr" sz="quarter" idx="11"/>
          </p:nvPr>
        </p:nvSpPr>
        <p:spPr/>
        <p:txBody>
          <a:bodyPr/>
          <a:lstStyle/>
          <a:p>
            <a:r>
              <a:rPr lang="en-US"/>
              <a:t>
              </a:t>
            </a:r>
          </a:p>
        </p:txBody>
      </p:sp>
      <p:sp>
        <p:nvSpPr>
          <p:cNvPr id="7" name="Pladsholder til slidenummer 6">
            <a:extLst>
              <a:ext uri="{FF2B5EF4-FFF2-40B4-BE49-F238E27FC236}">
                <a16:creationId xmlns:a16="http://schemas.microsoft.com/office/drawing/2014/main" id="{76C56194-7F38-3BA2-E380-4D809FE6DEE4}"/>
              </a:ext>
            </a:extLst>
          </p:cNvPr>
          <p:cNvSpPr>
            <a:spLocks noGrp="1"/>
          </p:cNvSpPr>
          <p:nvPr>
            <p:ph type="sldNum" sz="quarter" idx="12"/>
          </p:nvPr>
        </p:nvSpPr>
        <p:spPr/>
        <p:txBody>
          <a:bodyPr/>
          <a:lstStyle/>
          <a:p>
            <a:fld id="{24578CCF-2EC4-44CB-A694-F6F6E59A3985}" type="slidenum">
              <a:rPr lang="en-US" dirty="0"/>
              <a:t>9</a:t>
            </a:fld>
            <a:endParaRPr lang="en-US"/>
          </a:p>
        </p:txBody>
      </p:sp>
      <p:sp>
        <p:nvSpPr>
          <p:cNvPr id="12" name="Rektangel: afrundede hjørner diagonalt 11">
            <a:extLst>
              <a:ext uri="{FF2B5EF4-FFF2-40B4-BE49-F238E27FC236}">
                <a16:creationId xmlns:a16="http://schemas.microsoft.com/office/drawing/2014/main" id="{0684422E-C05B-C074-C1E8-00BDC0AC3C22}"/>
              </a:ext>
            </a:extLst>
          </p:cNvPr>
          <p:cNvSpPr/>
          <p:nvPr/>
        </p:nvSpPr>
        <p:spPr>
          <a:xfrm>
            <a:off x="3312209" y="3836116"/>
            <a:ext cx="2634365" cy="4521074"/>
          </a:xfrm>
          <a:prstGeom prst="round2Diag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2000">
                <a:solidFill>
                  <a:schemeClr val="tx1"/>
                </a:solidFill>
              </a:rPr>
              <a:t>Fødselsdag er en vigtig dag. Køkkenet vil gerne tilbyde en klassisk fødselsdagspakke bestående af lagkage, fødselsdages boller og kakao med flødeskum.</a:t>
            </a:r>
          </a:p>
          <a:p>
            <a:pPr marL="285750" indent="-285750" algn="ctr">
              <a:buFont typeface="Arial"/>
              <a:buChar char="•"/>
            </a:pPr>
            <a:endParaRPr lang="da-DK" sz="2000" b="1" u="sng">
              <a:solidFill>
                <a:schemeClr val="tx1"/>
              </a:solidFill>
            </a:endParaRPr>
          </a:p>
          <a:p>
            <a:pPr algn="ctr"/>
            <a:endParaRPr lang="da-DK" sz="2000">
              <a:solidFill>
                <a:schemeClr val="tx1"/>
              </a:solidFill>
            </a:endParaRPr>
          </a:p>
        </p:txBody>
      </p:sp>
      <p:sp>
        <p:nvSpPr>
          <p:cNvPr id="13" name="Rektangel: afrundede hjørner diagonalt 12">
            <a:extLst>
              <a:ext uri="{FF2B5EF4-FFF2-40B4-BE49-F238E27FC236}">
                <a16:creationId xmlns:a16="http://schemas.microsoft.com/office/drawing/2014/main" id="{A3D63B9C-7EED-B74A-4536-AD0EC6A12A09}"/>
              </a:ext>
            </a:extLst>
          </p:cNvPr>
          <p:cNvSpPr/>
          <p:nvPr/>
        </p:nvSpPr>
        <p:spPr>
          <a:xfrm>
            <a:off x="473776" y="1780819"/>
            <a:ext cx="2471826" cy="4518736"/>
          </a:xfrm>
          <a:prstGeom prst="round2Diag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solidFill>
                  <a:schemeClr val="tx1"/>
                </a:solidFill>
              </a:rPr>
              <a:t>Hvis fødselaren har andre ønsker, kan vi også imødekomme det. Vi kan f.eks. lave chokoladekage, æblekage eller fromager, ostekager, frugt med råcreme, budding med frugt sovs osv....</a:t>
            </a:r>
          </a:p>
        </p:txBody>
      </p:sp>
      <p:sp>
        <p:nvSpPr>
          <p:cNvPr id="14" name="Tekstfelt 13">
            <a:extLst>
              <a:ext uri="{FF2B5EF4-FFF2-40B4-BE49-F238E27FC236}">
                <a16:creationId xmlns:a16="http://schemas.microsoft.com/office/drawing/2014/main" id="{73B62287-23BB-0A50-5667-CC243A6CEAF2}"/>
              </a:ext>
            </a:extLst>
          </p:cNvPr>
          <p:cNvSpPr txBox="1"/>
          <p:nvPr/>
        </p:nvSpPr>
        <p:spPr>
          <a:xfrm>
            <a:off x="472924" y="6762448"/>
            <a:ext cx="26343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da-DK"/>
              <a:t>Vi sender 1 lagkage, 10 stk. boller og 2 L kakao med ½ L fløde.</a:t>
            </a:r>
          </a:p>
        </p:txBody>
      </p:sp>
    </p:spTree>
    <p:extLst>
      <p:ext uri="{BB962C8B-B14F-4D97-AF65-F5344CB8AC3E}">
        <p14:creationId xmlns:p14="http://schemas.microsoft.com/office/powerpoint/2010/main" val="3786117589"/>
      </p:ext>
    </p:extLst>
  </p:cSld>
  <p:clrMapOvr>
    <a:masterClrMapping/>
  </p:clrMapOvr>
</p:sld>
</file>

<file path=ppt/theme/theme1.xml><?xml version="1.0" encoding="utf-8"?>
<a:theme xmlns:a="http://schemas.openxmlformats.org/drawingml/2006/main" name="BohemianVTI">
  <a:themeElements>
    <a:clrScheme name="BohemianVTI">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BohemianVTI">
      <a:majorFont>
        <a:latin typeface="Modern Love"/>
        <a:ea typeface=""/>
        <a:cs typeface=""/>
      </a:majorFont>
      <a:minorFont>
        <a:latin typeface="Avenir Next LT Pro"/>
        <a:ea typeface=""/>
        <a:cs typeface=""/>
      </a:minorFont>
    </a:fontScheme>
    <a:fmtScheme name="Bohemian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AA0957B6-9651-4F50-8EB8-D9F009F1C26A}" vid="{D1E7B544-9A8A-44B5-ABA3-322A5F045340}"/>
    </a:ext>
  </a:extLst>
</a:theme>
</file>

<file path=docProps/app.xml><?xml version="1.0" encoding="utf-8"?>
<Properties xmlns="http://schemas.openxmlformats.org/officeDocument/2006/extended-properties" xmlns:vt="http://schemas.openxmlformats.org/officeDocument/2006/docPropsVTypes">
  <TotalTime>0</TotalTime>
  <Words>1515</Words>
  <Application>Microsoft Office PowerPoint</Application>
  <PresentationFormat>Skærmshow (4:3)</PresentationFormat>
  <Paragraphs>157</Paragraphs>
  <Slides>14</Slides>
  <Notes>0</Notes>
  <HiddenSlides>1</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Avenir Next LT Pro</vt:lpstr>
      <vt:lpstr>Modern Love</vt:lpstr>
      <vt:lpstr>BohemianVTI</vt:lpstr>
      <vt:lpstr>Kostpolitik Sødisbakke 2025-2026</vt:lpstr>
      <vt:lpstr>Kostpolitik Sødisbakke</vt:lpstr>
      <vt:lpstr>PowerPoint-præsentation</vt:lpstr>
      <vt:lpstr>De Officielle kostråd</vt:lpstr>
      <vt:lpstr>Økologi og Bæredygtighed Sødisbakke centralkøkken har 30-60 % sølv i økologi. Mærket fortæller hvor meget vi indkøber af økologiske føde og drikkevarer.      Vi vil ikke have pesticider i vores mad.</vt:lpstr>
      <vt:lpstr>PowerPoint-præsentation</vt:lpstr>
      <vt:lpstr>Aftensmad</vt:lpstr>
      <vt:lpstr>Weekend - lørdag og søndag </vt:lpstr>
      <vt:lpstr> Fødselsdag </vt:lpstr>
      <vt:lpstr>Motion og bevægelse </vt:lpstr>
      <vt:lpstr>  Ekstra ydelser og egen betaling </vt:lpstr>
      <vt:lpstr>Søndagskage</vt:lpstr>
      <vt:lpstr>  Borgerbestilling </vt:lpstr>
      <vt:lpstr>Mad og Bestillingsteamet VisionCatering Pcdfood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Lisbeth Taudal Mathiesen</dc:creator>
  <cp:lastModifiedBy>Lisbeth Taudal Mathiesen</cp:lastModifiedBy>
  <cp:revision>3</cp:revision>
  <dcterms:created xsi:type="dcterms:W3CDTF">2012-08-10T12:37:40Z</dcterms:created>
  <dcterms:modified xsi:type="dcterms:W3CDTF">2025-06-17T07:59:10Z</dcterms:modified>
</cp:coreProperties>
</file>